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812" r:id="rId23"/>
    <p:sldId id="423" r:id="rId24"/>
    <p:sldId id="424" r:id="rId25"/>
    <p:sldId id="426" r:id="rId26"/>
    <p:sldId id="427" r:id="rId27"/>
    <p:sldId id="428" r:id="rId28"/>
    <p:sldId id="262" r:id="rId29"/>
    <p:sldId id="429" r:id="rId30"/>
    <p:sldId id="431" r:id="rId31"/>
    <p:sldId id="432" r:id="rId32"/>
    <p:sldId id="811" r:id="rId33"/>
    <p:sldId id="813" r:id="rId34"/>
    <p:sldId id="814" r:id="rId35"/>
    <p:sldId id="815" r:id="rId36"/>
    <p:sldId id="263" r:id="rId37"/>
    <p:sldId id="816" r:id="rId38"/>
    <p:sldId id="81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2F5597"/>
    <a:srgbClr val="0E03FD"/>
    <a:srgbClr val="4472C4"/>
    <a:srgbClr val="0E04FC"/>
    <a:srgbClr val="F1D4C2"/>
    <a:srgbClr val="EAE0CE"/>
    <a:srgbClr val="F4F5B6"/>
    <a:srgbClr val="FFFFFF"/>
    <a:srgbClr val="E37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86270"/>
  </p:normalViewPr>
  <p:slideViewPr>
    <p:cSldViewPr snapToGrid="0">
      <p:cViewPr>
        <p:scale>
          <a:sx n="80" d="100"/>
          <a:sy n="80" d="100"/>
        </p:scale>
        <p:origin x="3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B6D2F-7FC0-9CCE-6B50-A1BB67594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86FD8-3629-23CB-2504-13BD7B19A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EBD50-ED5B-167F-B841-BF821079CE68}"/>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C74E0547-FC78-6394-A6EF-81FDA22532B2}"/>
              </a:ext>
            </a:extLst>
          </p:cNvPr>
          <p:cNvSpPr>
            <a:spLocks noGrp="1"/>
          </p:cNvSpPr>
          <p:nvPr>
            <p:ph type="sldNum" sz="quarter" idx="5"/>
          </p:nvPr>
        </p:nvSpPr>
        <p:spPr/>
        <p:txBody>
          <a:bodyPr/>
          <a:lstStyle/>
          <a:p>
            <a:fld id="{27681E2A-7223-B149-8FDE-38E1077A075B}" type="slidenum">
              <a:rPr lang="en-US" smtClean="0"/>
              <a:t>23</a:t>
            </a:fld>
            <a:endParaRPr lang="en-US"/>
          </a:p>
        </p:txBody>
      </p:sp>
    </p:spTree>
    <p:extLst>
      <p:ext uri="{BB962C8B-B14F-4D97-AF65-F5344CB8AC3E}">
        <p14:creationId xmlns:p14="http://schemas.microsoft.com/office/powerpoint/2010/main" val="422662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5E309-B2C1-6CBC-EB52-62BBB8363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25594-0832-58E6-5F49-C52709885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F9AAB-5B5F-A4C2-A850-EF7AA037011B}"/>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58D73ADF-67A4-0538-61C1-AA476BB05EC7}"/>
              </a:ext>
            </a:extLst>
          </p:cNvPr>
          <p:cNvSpPr>
            <a:spLocks noGrp="1"/>
          </p:cNvSpPr>
          <p:nvPr>
            <p:ph type="sldNum" sz="quarter" idx="5"/>
          </p:nvPr>
        </p:nvSpPr>
        <p:spPr/>
        <p:txBody>
          <a:bodyPr/>
          <a:lstStyle/>
          <a:p>
            <a:fld id="{27681E2A-7223-B149-8FDE-38E1077A075B}" type="slidenum">
              <a:rPr lang="en-US" smtClean="0"/>
              <a:t>24</a:t>
            </a:fld>
            <a:endParaRPr lang="en-US"/>
          </a:p>
        </p:txBody>
      </p:sp>
    </p:spTree>
    <p:extLst>
      <p:ext uri="{BB962C8B-B14F-4D97-AF65-F5344CB8AC3E}">
        <p14:creationId xmlns:p14="http://schemas.microsoft.com/office/powerpoint/2010/main" val="2747078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55B14-026C-357E-802F-BBB40CE88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28767-BDC6-1E9B-5795-B0E1B8CFB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2E271-D025-13B2-C931-8D9BC527C5D4}"/>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9C5A88C3-3C3F-C932-CBD8-8E664F3CBD69}"/>
              </a:ext>
            </a:extLst>
          </p:cNvPr>
          <p:cNvSpPr>
            <a:spLocks noGrp="1"/>
          </p:cNvSpPr>
          <p:nvPr>
            <p:ph type="sldNum" sz="quarter" idx="5"/>
          </p:nvPr>
        </p:nvSpPr>
        <p:spPr/>
        <p:txBody>
          <a:bodyPr/>
          <a:lstStyle/>
          <a:p>
            <a:fld id="{27681E2A-7223-B149-8FDE-38E1077A075B}" type="slidenum">
              <a:rPr lang="en-US" smtClean="0"/>
              <a:t>25</a:t>
            </a:fld>
            <a:endParaRPr lang="en-US"/>
          </a:p>
        </p:txBody>
      </p:sp>
    </p:spTree>
    <p:extLst>
      <p:ext uri="{BB962C8B-B14F-4D97-AF65-F5344CB8AC3E}">
        <p14:creationId xmlns:p14="http://schemas.microsoft.com/office/powerpoint/2010/main" val="3312533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92555-FD7E-F89D-04C9-13A4B416C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6419E-BCF6-AE3E-0274-CBC24E377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BF314-3043-DB2A-877F-4BBE4E3B6927}"/>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FAB0BDCE-A44D-8D73-DDB3-0C79D62A536B}"/>
              </a:ext>
            </a:extLst>
          </p:cNvPr>
          <p:cNvSpPr>
            <a:spLocks noGrp="1"/>
          </p:cNvSpPr>
          <p:nvPr>
            <p:ph type="sldNum" sz="quarter" idx="5"/>
          </p:nvPr>
        </p:nvSpPr>
        <p:spPr/>
        <p:txBody>
          <a:bodyPr/>
          <a:lstStyle/>
          <a:p>
            <a:fld id="{27681E2A-7223-B149-8FDE-38E1077A075B}" type="slidenum">
              <a:rPr lang="en-US" smtClean="0"/>
              <a:t>26</a:t>
            </a:fld>
            <a:endParaRPr lang="en-US"/>
          </a:p>
        </p:txBody>
      </p:sp>
    </p:spTree>
    <p:extLst>
      <p:ext uri="{BB962C8B-B14F-4D97-AF65-F5344CB8AC3E}">
        <p14:creationId xmlns:p14="http://schemas.microsoft.com/office/powerpoint/2010/main" val="2211728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6A7A9-D5FC-171E-514F-456E38A58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E5AAEF-BC00-4FE7-B55C-3C7F2413F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4C5E30-ED43-103C-CC5A-97CF8AE96BC6}"/>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8D0BAB08-951C-B69E-6482-3671A8C3917D}"/>
              </a:ext>
            </a:extLst>
          </p:cNvPr>
          <p:cNvSpPr>
            <a:spLocks noGrp="1"/>
          </p:cNvSpPr>
          <p:nvPr>
            <p:ph type="sldNum" sz="quarter" idx="5"/>
          </p:nvPr>
        </p:nvSpPr>
        <p:spPr/>
        <p:txBody>
          <a:bodyPr/>
          <a:lstStyle/>
          <a:p>
            <a:fld id="{27681E2A-7223-B149-8FDE-38E1077A075B}" type="slidenum">
              <a:rPr lang="en-US" smtClean="0"/>
              <a:t>27</a:t>
            </a:fld>
            <a:endParaRPr lang="en-US"/>
          </a:p>
        </p:txBody>
      </p:sp>
    </p:spTree>
    <p:extLst>
      <p:ext uri="{BB962C8B-B14F-4D97-AF65-F5344CB8AC3E}">
        <p14:creationId xmlns:p14="http://schemas.microsoft.com/office/powerpoint/2010/main" val="200528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29</a:t>
            </a:fld>
            <a:endParaRPr lang="en-US"/>
          </a:p>
        </p:txBody>
      </p:sp>
    </p:spTree>
    <p:extLst>
      <p:ext uri="{BB962C8B-B14F-4D97-AF65-F5344CB8AC3E}">
        <p14:creationId xmlns:p14="http://schemas.microsoft.com/office/powerpoint/2010/main" val="800522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FB55-173C-1BD1-831A-9F3B014A7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745E1-79E0-906E-5C6F-7C5206AA67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3F6A0-0569-FB55-E408-D0D8259343C5}"/>
              </a:ext>
            </a:extLst>
          </p:cNvPr>
          <p:cNvSpPr>
            <a:spLocks noGrp="1"/>
          </p:cNvSpPr>
          <p:nvPr>
            <p:ph type="body" idx="1"/>
          </p:nvPr>
        </p:nvSpPr>
        <p:spPr/>
        <p:txBody>
          <a:bodyPr/>
          <a:lstStyle/>
          <a:p>
            <a:r>
              <a:rPr lang="en-US" dirty="0"/>
              <a:t>How changes in gamma affect </a:t>
            </a:r>
          </a:p>
        </p:txBody>
      </p:sp>
      <p:sp>
        <p:nvSpPr>
          <p:cNvPr id="4" name="Slide Number Placeholder 3">
            <a:extLst>
              <a:ext uri="{FF2B5EF4-FFF2-40B4-BE49-F238E27FC236}">
                <a16:creationId xmlns:a16="http://schemas.microsoft.com/office/drawing/2014/main" id="{F912B9F4-BB11-7117-95ED-A90CC7CCD8C4}"/>
              </a:ext>
            </a:extLst>
          </p:cNvPr>
          <p:cNvSpPr>
            <a:spLocks noGrp="1"/>
          </p:cNvSpPr>
          <p:nvPr>
            <p:ph type="sldNum" sz="quarter" idx="5"/>
          </p:nvPr>
        </p:nvSpPr>
        <p:spPr/>
        <p:txBody>
          <a:bodyPr/>
          <a:lstStyle/>
          <a:p>
            <a:fld id="{27681E2A-7223-B149-8FDE-38E1077A075B}" type="slidenum">
              <a:rPr lang="en-US" smtClean="0"/>
              <a:t>30</a:t>
            </a:fld>
            <a:endParaRPr lang="en-US"/>
          </a:p>
        </p:txBody>
      </p:sp>
    </p:spTree>
    <p:extLst>
      <p:ext uri="{BB962C8B-B14F-4D97-AF65-F5344CB8AC3E}">
        <p14:creationId xmlns:p14="http://schemas.microsoft.com/office/powerpoint/2010/main" val="2475839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9ED2-6101-5F7B-3DD6-08C86F37F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CCFAF-4966-AD50-34AA-2A7F33A34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71E4A-EB94-7B3B-76AE-BB48C02A721F}"/>
              </a:ext>
            </a:extLst>
          </p:cNvPr>
          <p:cNvSpPr>
            <a:spLocks noGrp="1"/>
          </p:cNvSpPr>
          <p:nvPr>
            <p:ph type="body" idx="1"/>
          </p:nvPr>
        </p:nvSpPr>
        <p:spPr/>
        <p:txBody>
          <a:bodyPr/>
          <a:lstStyle/>
          <a:p>
            <a:r>
              <a:rPr lang="en-US" dirty="0"/>
              <a:t>How changes in gamma affect </a:t>
            </a:r>
          </a:p>
        </p:txBody>
      </p:sp>
      <p:sp>
        <p:nvSpPr>
          <p:cNvPr id="4" name="Slide Number Placeholder 3">
            <a:extLst>
              <a:ext uri="{FF2B5EF4-FFF2-40B4-BE49-F238E27FC236}">
                <a16:creationId xmlns:a16="http://schemas.microsoft.com/office/drawing/2014/main" id="{BEBC0D5C-DE1A-0134-3008-AE4B152A3862}"/>
              </a:ext>
            </a:extLst>
          </p:cNvPr>
          <p:cNvSpPr>
            <a:spLocks noGrp="1"/>
          </p:cNvSpPr>
          <p:nvPr>
            <p:ph type="sldNum" sz="quarter" idx="5"/>
          </p:nvPr>
        </p:nvSpPr>
        <p:spPr/>
        <p:txBody>
          <a:bodyPr/>
          <a:lstStyle/>
          <a:p>
            <a:fld id="{27681E2A-7223-B149-8FDE-38E1077A075B}" type="slidenum">
              <a:rPr lang="en-US" smtClean="0"/>
              <a:t>31</a:t>
            </a:fld>
            <a:endParaRPr lang="en-US"/>
          </a:p>
        </p:txBody>
      </p:sp>
    </p:spTree>
    <p:extLst>
      <p:ext uri="{BB962C8B-B14F-4D97-AF65-F5344CB8AC3E}">
        <p14:creationId xmlns:p14="http://schemas.microsoft.com/office/powerpoint/2010/main" val="1080677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state-space models (similar to the one I talked about in the previous talk), we looked at the movement </a:t>
            </a:r>
            <a:r>
              <a:rPr lang="en-US" dirty="0" err="1"/>
              <a:t>coridors</a:t>
            </a:r>
            <a:r>
              <a:rPr lang="en-US" dirty="0"/>
              <a:t> of </a:t>
            </a:r>
            <a:r>
              <a:rPr lang="en-US" dirty="0" err="1"/>
              <a:t>narhwhal</a:t>
            </a:r>
            <a:r>
              <a:rPr lang="en-US" dirty="0"/>
              <a:t> 20+ years. We have found that there are two general corridors offshore spending most of their tie targeting deeper waters, and nearshore corridors along Baffin Island. The model uses the movement data to assess </a:t>
            </a:r>
            <a:r>
              <a:rPr lang="en-US" dirty="0" err="1"/>
              <a:t>wether</a:t>
            </a:r>
            <a:r>
              <a:rPr lang="en-US" dirty="0"/>
              <a:t> parts of the range is associate with more directed movement or more are-restricted search (which we associated with stop-over sites). When we </a:t>
            </a:r>
            <a:r>
              <a:rPr lang="en-US" dirty="0" err="1"/>
              <a:t>focuss</a:t>
            </a:r>
            <a:r>
              <a:rPr lang="en-US" dirty="0"/>
              <a:t> on Ars, we see that especially the nearshore ones are stopping at the canyon.</a:t>
            </a:r>
          </a:p>
          <a:p>
            <a:endParaRPr lang="en-US" dirty="0"/>
          </a:p>
          <a:p>
            <a:r>
              <a:rPr lang="en-US" dirty="0"/>
              <a:t>Notes</a:t>
            </a:r>
          </a:p>
          <a:p>
            <a:r>
              <a:rPr lang="en-US" dirty="0"/>
              <a:t>#####</a:t>
            </a:r>
          </a:p>
          <a:p>
            <a:r>
              <a:rPr lang="en-US" dirty="0"/>
              <a:t>Filtered for gamma</a:t>
            </a:r>
            <a:r>
              <a:rPr lang="en-US" baseline="0" dirty="0"/>
              <a:t> &lt; 0.5</a:t>
            </a:r>
            <a:endParaRPr lang="en-US" dirty="0"/>
          </a:p>
          <a:p>
            <a:r>
              <a:rPr lang="en-US" dirty="0"/>
              <a:t>Offshore seem to be targeting the deep water as expect,</a:t>
            </a:r>
            <a:r>
              <a:rPr lang="en-US" baseline="0" dirty="0"/>
              <a:t> but hugging the 1500 m contour</a:t>
            </a:r>
          </a:p>
          <a:p>
            <a:r>
              <a:rPr lang="en-US" baseline="0" dirty="0"/>
              <a:t>Nearshore use both fjord systems, but also seem to be targeting the canyon systems along Baffin Island – some stopping along shelf break as well.</a:t>
            </a:r>
          </a:p>
          <a:p>
            <a:endParaRPr lang="en-US" baseline="0" dirty="0"/>
          </a:p>
          <a:p>
            <a:r>
              <a:rPr lang="en-US" baseline="0" dirty="0"/>
              <a:t>350 – 700 – 1000 – 1500 – 2000</a:t>
            </a:r>
          </a:p>
          <a:p>
            <a:endParaRPr lang="en-US" baseline="0" dirty="0"/>
          </a:p>
          <a:p>
            <a:r>
              <a:rPr lang="en-CA" sz="1200" b="0" i="0" kern="1200" dirty="0">
                <a:solidFill>
                  <a:schemeClr val="tx1"/>
                </a:solidFill>
                <a:effectLst/>
                <a:latin typeface="+mn-lt"/>
                <a:ea typeface="+mn-ea"/>
                <a:cs typeface="+mn-cs"/>
              </a:rPr>
              <a:t>The dashed line is the 700 m isobath which separated the nearshore/offshore</a:t>
            </a:r>
            <a:endParaRPr lang="en-CA" dirty="0"/>
          </a:p>
        </p:txBody>
      </p:sp>
      <p:sp>
        <p:nvSpPr>
          <p:cNvPr id="4" name="Slide Number Placeholder 3"/>
          <p:cNvSpPr>
            <a:spLocks noGrp="1"/>
          </p:cNvSpPr>
          <p:nvPr>
            <p:ph type="sldNum" sz="quarter" idx="10"/>
          </p:nvPr>
        </p:nvSpPr>
        <p:spPr/>
        <p:txBody>
          <a:bodyPr/>
          <a:lstStyle/>
          <a:p>
            <a:fld id="{9ACD3094-19D5-460C-B288-9F2931397614}" type="slidenum">
              <a:rPr lang="en-CA" smtClean="0"/>
              <a:t>32</a:t>
            </a:fld>
            <a:endParaRPr lang="en-CA"/>
          </a:p>
        </p:txBody>
      </p:sp>
    </p:spTree>
    <p:extLst>
      <p:ext uri="{BB962C8B-B14F-4D97-AF65-F5344CB8AC3E}">
        <p14:creationId xmlns:p14="http://schemas.microsoft.com/office/powerpoint/2010/main" val="284981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B239-E987-1294-E80E-A99A32714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9AE8E-56DF-DC83-FD6E-CA96230C6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241731-BA51-C15E-E98C-BF27DF4F0505}"/>
              </a:ext>
            </a:extLst>
          </p:cNvPr>
          <p:cNvSpPr>
            <a:spLocks noGrp="1"/>
          </p:cNvSpPr>
          <p:nvPr>
            <p:ph type="body" idx="1"/>
          </p:nvPr>
        </p:nvSpPr>
        <p:spPr/>
        <p:txBody>
          <a:bodyPr/>
          <a:lstStyle/>
          <a:p>
            <a:r>
              <a:rPr lang="en-US" dirty="0"/>
              <a:t>We are using state-space models (similar to the one I talked about in the previous talk), we looked at the movement </a:t>
            </a:r>
            <a:r>
              <a:rPr lang="en-US" dirty="0" err="1"/>
              <a:t>coridors</a:t>
            </a:r>
            <a:r>
              <a:rPr lang="en-US" dirty="0"/>
              <a:t> of </a:t>
            </a:r>
            <a:r>
              <a:rPr lang="en-US" dirty="0" err="1"/>
              <a:t>narhwhal</a:t>
            </a:r>
            <a:r>
              <a:rPr lang="en-US" dirty="0"/>
              <a:t> 20+ years. We have found that there are two general corridors offshore spending most of their tie targeting deeper waters, and nearshore corridors along Baffin Island. The model uses the movement data to assess </a:t>
            </a:r>
            <a:r>
              <a:rPr lang="en-US" dirty="0" err="1"/>
              <a:t>wether</a:t>
            </a:r>
            <a:r>
              <a:rPr lang="en-US" dirty="0"/>
              <a:t> parts of the range is associate with more directed movement or more are-restricted search (which we associated with stop-over sites). When we </a:t>
            </a:r>
            <a:r>
              <a:rPr lang="en-US" dirty="0" err="1"/>
              <a:t>focuss</a:t>
            </a:r>
            <a:r>
              <a:rPr lang="en-US" dirty="0"/>
              <a:t> on Ars, we see that especially the nearshore ones are stopping at the canyon.</a:t>
            </a:r>
          </a:p>
          <a:p>
            <a:endParaRPr lang="en-US" dirty="0"/>
          </a:p>
          <a:p>
            <a:r>
              <a:rPr lang="en-US" dirty="0"/>
              <a:t>Notes</a:t>
            </a:r>
          </a:p>
          <a:p>
            <a:r>
              <a:rPr lang="en-US" dirty="0"/>
              <a:t>#####</a:t>
            </a:r>
          </a:p>
          <a:p>
            <a:r>
              <a:rPr lang="en-US" dirty="0"/>
              <a:t>Filtered for gamma</a:t>
            </a:r>
            <a:r>
              <a:rPr lang="en-US" baseline="0" dirty="0"/>
              <a:t> &lt; 0.5</a:t>
            </a:r>
            <a:endParaRPr lang="en-US" dirty="0"/>
          </a:p>
          <a:p>
            <a:r>
              <a:rPr lang="en-US" dirty="0"/>
              <a:t>Offshore seem to be targeting the deep water as expect,</a:t>
            </a:r>
            <a:r>
              <a:rPr lang="en-US" baseline="0" dirty="0"/>
              <a:t> but hugging the 1500 m contour</a:t>
            </a:r>
          </a:p>
          <a:p>
            <a:r>
              <a:rPr lang="en-US" baseline="0" dirty="0"/>
              <a:t>Nearshore use both fjord systems, but also seem to be targeting the canyon systems along Baffin Island – some stopping along shelf break as well.</a:t>
            </a:r>
          </a:p>
          <a:p>
            <a:endParaRPr lang="en-US" baseline="0" dirty="0"/>
          </a:p>
          <a:p>
            <a:r>
              <a:rPr lang="en-US" baseline="0" dirty="0"/>
              <a:t>350 – 700 – 1000 – 1500 – 2000</a:t>
            </a:r>
          </a:p>
          <a:p>
            <a:endParaRPr lang="en-US" baseline="0" dirty="0"/>
          </a:p>
          <a:p>
            <a:r>
              <a:rPr lang="en-CA" sz="1200" b="0" i="0" kern="1200" dirty="0">
                <a:solidFill>
                  <a:schemeClr val="tx1"/>
                </a:solidFill>
                <a:effectLst/>
                <a:latin typeface="+mn-lt"/>
                <a:ea typeface="+mn-ea"/>
                <a:cs typeface="+mn-cs"/>
              </a:rPr>
              <a:t>The dashed line is the 700 m isobath which separated the nearshore/offshore</a:t>
            </a:r>
            <a:endParaRPr lang="en-CA" dirty="0"/>
          </a:p>
        </p:txBody>
      </p:sp>
      <p:sp>
        <p:nvSpPr>
          <p:cNvPr id="4" name="Slide Number Placeholder 3">
            <a:extLst>
              <a:ext uri="{FF2B5EF4-FFF2-40B4-BE49-F238E27FC236}">
                <a16:creationId xmlns:a16="http://schemas.microsoft.com/office/drawing/2014/main" id="{04E7547B-0DC0-2CA9-C52B-F8C50ADE9B87}"/>
              </a:ext>
            </a:extLst>
          </p:cNvPr>
          <p:cNvSpPr>
            <a:spLocks noGrp="1"/>
          </p:cNvSpPr>
          <p:nvPr>
            <p:ph type="sldNum" sz="quarter" idx="10"/>
          </p:nvPr>
        </p:nvSpPr>
        <p:spPr/>
        <p:txBody>
          <a:bodyPr/>
          <a:lstStyle/>
          <a:p>
            <a:fld id="{9ACD3094-19D5-460C-B288-9F2931397614}" type="slidenum">
              <a:rPr lang="en-CA" smtClean="0"/>
              <a:t>34</a:t>
            </a:fld>
            <a:endParaRPr lang="en-CA"/>
          </a:p>
        </p:txBody>
      </p:sp>
    </p:spTree>
    <p:extLst>
      <p:ext uri="{BB962C8B-B14F-4D97-AF65-F5344CB8AC3E}">
        <p14:creationId xmlns:p14="http://schemas.microsoft.com/office/powerpoint/2010/main" val="502239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check Brett’s paper. Slide made quickly.</a:t>
            </a:r>
          </a:p>
        </p:txBody>
      </p:sp>
      <p:sp>
        <p:nvSpPr>
          <p:cNvPr id="4" name="Slide Number Placeholder 3"/>
          <p:cNvSpPr>
            <a:spLocks noGrp="1"/>
          </p:cNvSpPr>
          <p:nvPr>
            <p:ph type="sldNum" sz="quarter" idx="5"/>
          </p:nvPr>
        </p:nvSpPr>
        <p:spPr/>
        <p:txBody>
          <a:bodyPr/>
          <a:lstStyle/>
          <a:p>
            <a:fld id="{27681E2A-7223-B149-8FDE-38E1077A075B}" type="slidenum">
              <a:rPr lang="en-US" smtClean="0"/>
              <a:t>37</a:t>
            </a:fld>
            <a:endParaRPr lang="en-US"/>
          </a:p>
        </p:txBody>
      </p:sp>
    </p:spTree>
    <p:extLst>
      <p:ext uri="{BB962C8B-B14F-4D97-AF65-F5344CB8AC3E}">
        <p14:creationId xmlns:p14="http://schemas.microsoft.com/office/powerpoint/2010/main" val="804915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2.png"/><Relationship Id="rId5" Type="http://schemas.openxmlformats.org/officeDocument/2006/relationships/image" Target="../media/image53.png"/><Relationship Id="rId10" Type="http://schemas.openxmlformats.org/officeDocument/2006/relationships/image" Target="../media/image61.png"/><Relationship Id="rId4" Type="http://schemas.openxmlformats.org/officeDocument/2006/relationships/image" Target="../media/image52.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67.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rgbClr val="E370D5"/>
              </a:solidFill>
            </a:endParaRPr>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46D692F5-1C5E-C0B6-76F8-041FDF688F6D}"/>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70A27-B9C0-0146-2C6A-A2B80EC07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2E442-42D1-C42C-5A4F-8D649C00E50F}"/>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41B53F39-2A08-F92E-510E-0CB719CED1A6}"/>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007554CD-DBB4-80F5-D439-868C18200309}"/>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b="1" dirty="0">
                <a:solidFill>
                  <a:srgbClr val="7030A0"/>
                </a:solidFill>
              </a:rPr>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
        <p:nvSpPr>
          <p:cNvPr id="4" name="Rectangle 3">
            <a:extLst>
              <a:ext uri="{FF2B5EF4-FFF2-40B4-BE49-F238E27FC236}">
                <a16:creationId xmlns:a16="http://schemas.microsoft.com/office/drawing/2014/main" id="{7A243C5A-83FF-564A-0B52-E60FCCA719FA}"/>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311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4A974-C25C-6052-0392-EB0EA4AB3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F3C4E-F8C3-5C2E-7809-23F8F9CEE7EF}"/>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F11BA5AF-26E3-2C0A-0D67-085183C93846}"/>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3AF2278F-4293-3460-369C-ABE140FDA54F}"/>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51A1B647-AC70-8CE6-87FB-7DB2CEA00F1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E386F8-8F89-F4D5-F035-9FC1C213CFB9}"/>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A6E655-7322-E8AE-EC32-E2ECEF45840F}"/>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2A7C87-27F1-FC57-E52B-FE917030B74D}"/>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D0EC0E6-3DD6-1FAE-8106-C84BFBC4777C}"/>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24ABB5-1035-B3CB-4F0E-51ACC413FC2F}"/>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7CBD53A-81CD-0E27-A23A-291D2833EF5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862566-6D94-6A3D-81E9-808459474F64}"/>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270ED8C-65B9-31D7-79D1-96410A7BBA71}"/>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8AF7A86-F752-FE98-FFBD-AA31EDD7E23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E3EDE0-6B8E-368C-4641-0B3756985E48}"/>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2B0780-D8DE-DEEB-9FF9-E6D101C6EA16}"/>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8093ECC-0E09-8551-E32C-A3EB6021AD5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97F2E0D5-DC80-D087-9047-B099576910C2}"/>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B760653A-C55D-1CB2-3ECE-429CF3E6D972}"/>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937F62-F8B8-9B54-0B83-CF2FA7593F4E}"/>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A2D5C031-B1CE-AC84-C182-E465F429687B}"/>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F374881F-46D5-EF75-C9DB-F9773BF92EBD}"/>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52EE6B5-DEFD-DC2A-F206-A13792905AE5}"/>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46B4F8D-CCB8-3DC5-077A-6DDAE56019AC}"/>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9C9DC84A-A972-CB4A-3FD1-3A81318A5734}"/>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9A390FD-5142-063B-C469-A9ADE78B2DA0}"/>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E9A390FD-5142-063B-C469-A9ADE78B2DA0}"/>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3CE5CEC-4B7E-B436-DB1F-7937ADB1884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93CE5CEC-4B7E-B436-DB1F-7937ADB1884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FFF6896D-8E62-38C8-87A4-74D0D56DC4C6}"/>
                  </a:ext>
                </a:extLst>
              </p:cNvPr>
              <p:cNvSpPr txBox="1"/>
              <p:nvPr/>
            </p:nvSpPr>
            <p:spPr>
              <a:xfrm>
                <a:off x="3283902"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m:oMathPara>
                </a14:m>
                <a:endParaRPr lang="en-US" sz="3200" dirty="0"/>
              </a:p>
            </p:txBody>
          </p:sp>
        </mc:Choice>
        <mc:Fallback>
          <p:sp>
            <p:nvSpPr>
              <p:cNvPr id="33" name="TextBox 32">
                <a:extLst>
                  <a:ext uri="{FF2B5EF4-FFF2-40B4-BE49-F238E27FC236}">
                    <a16:creationId xmlns:a16="http://schemas.microsoft.com/office/drawing/2014/main" id="{FFF6896D-8E62-38C8-87A4-74D0D56DC4C6}"/>
                  </a:ext>
                </a:extLst>
              </p:cNvPr>
              <p:cNvSpPr txBox="1">
                <a:spLocks noRot="1" noChangeAspect="1" noMove="1" noResize="1" noEditPoints="1" noAdjustHandles="1" noChangeArrowheads="1" noChangeShapeType="1" noTextEdit="1"/>
              </p:cNvSpPr>
              <p:nvPr/>
            </p:nvSpPr>
            <p:spPr>
              <a:xfrm>
                <a:off x="3283902" y="2753825"/>
                <a:ext cx="5060129" cy="60792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87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2" grpId="0"/>
      <p:bldP spid="38" grpId="0"/>
      <p:bldP spid="44" grpId="0"/>
      <p:bldP spid="45" grpId="0"/>
      <p:bldP spid="5"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BBB78-C78D-2D11-6D53-97A145F08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979FD-020A-6080-B483-3698080E665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B3B500D-5F34-2885-CBBD-23FFB6A1F830}"/>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E928AF19-04BD-7DFE-7ADB-0FBE8C26459D}"/>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4F88AB0E-5192-D2B0-0E8F-480CAFF8EDA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5E1CB-02CF-616F-87F8-46E15DCC7DC4}"/>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4EB139-FD7E-1071-F2B6-13B9471A3D6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9D71F8-8D0C-295A-1118-4A962F2C58EA}"/>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8F38D9-2C8E-7C39-29CC-08BA11B9F06D}"/>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A40369-9455-AB3A-7047-67514245B6BB}"/>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F14C02C-6D22-A5C0-AAC4-5F68C8685291}"/>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333FC1-8A61-4D57-F386-493BE7BB74C6}"/>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32AF318-4F0B-0694-F082-D2C147A5610E}"/>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1717EA5-D1A8-2B71-FC16-CBB715E2FB03}"/>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BE0983-1018-810A-42EE-EBC21C7AACB6}"/>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F6CF98-917B-2562-C68B-B224386D1E07}"/>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717F17E-ACFA-C69C-37DE-81725B55C96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0BF9E1E4-1681-A6A4-CD5C-2B7821591F50}"/>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C2EB8117-7C07-78D3-EC5B-B08ABAD6A95C}"/>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A69C0A8-EFD9-4018-1DD4-698A5573E7A9}"/>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24B610FF-454D-DB19-6CEC-408E7A9E623F}"/>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56E6E470-3EC5-EC6B-DA2A-87C03B7ACEAC}"/>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9FA0B53-F0BE-E9F0-4C59-7218799EDC14}"/>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D228BEC-D9D8-5804-7088-2AA368F5FBEA}"/>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14551ABB-BE7B-0C4C-C284-291D4ACA358F}"/>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B220EB8-89B6-E3C1-0A00-EB9CC40F8336}"/>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9B220EB8-89B6-E3C1-0A00-EB9CC40F8336}"/>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A0B7B39-4A2E-106A-A9FB-414E2226A83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2A0B7B39-4A2E-106A-A9FB-414E2226A83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148ED25-9689-12C1-0B10-BBCF2698F483}"/>
              </a:ext>
            </a:extLst>
          </p:cNvPr>
          <p:cNvSpPr/>
          <p:nvPr/>
        </p:nvSpPr>
        <p:spPr>
          <a:xfrm>
            <a:off x="9190197" y="2826700"/>
            <a:ext cx="2797974" cy="1590179"/>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33E243-C673-2456-98E5-C0BFA1E97876}"/>
              </a:ext>
            </a:extLst>
          </p:cNvPr>
          <p:cNvSpPr/>
          <p:nvPr/>
        </p:nvSpPr>
        <p:spPr>
          <a:xfrm>
            <a:off x="8038731" y="2805482"/>
            <a:ext cx="1969038" cy="508126"/>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45BF6A2E-7C54-79BD-331B-2CD618827C29}"/>
                  </a:ext>
                </a:extLst>
              </p:cNvPr>
              <p:cNvSpPr txBox="1"/>
              <p:nvPr/>
            </p:nvSpPr>
            <p:spPr>
              <a:xfrm>
                <a:off x="3930660"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Δ</m:t>
                      </m:r>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45BF6A2E-7C54-79BD-331B-2CD618827C29}"/>
                  </a:ext>
                </a:extLst>
              </p:cNvPr>
              <p:cNvSpPr txBox="1">
                <a:spLocks noRot="1" noChangeAspect="1" noMove="1" noResize="1" noEditPoints="1" noAdjustHandles="1" noChangeArrowheads="1" noChangeShapeType="1" noTextEdit="1"/>
              </p:cNvSpPr>
              <p:nvPr/>
            </p:nvSpPr>
            <p:spPr>
              <a:xfrm>
                <a:off x="3930660" y="2753825"/>
                <a:ext cx="5060129" cy="607923"/>
              </a:xfrm>
              <a:prstGeom prst="rect">
                <a:avLst/>
              </a:prstGeom>
              <a:blipFill>
                <a:blip r:embed="rId6"/>
                <a:stretch>
                  <a:fillRect r="-2005" b="-204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CBE82C2-16B1-D119-6D2B-7C7244AAD34D}"/>
                  </a:ext>
                </a:extLst>
              </p:cNvPr>
              <p:cNvSpPr txBox="1"/>
              <p:nvPr/>
            </p:nvSpPr>
            <p:spPr>
              <a:xfrm>
                <a:off x="9092746" y="3336592"/>
                <a:ext cx="3026533" cy="9506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i="1">
                              <a:latin typeface="Cambria Math" panose="02040503050406030204" pitchFamily="18" charset="0"/>
                            </a:rPr>
                            <m:t>0,</m:t>
                          </m:r>
                          <m:f>
                            <m:fPr>
                              <m:ctrlPr>
                                <a:rPr lang="en-CA" sz="2400" i="1">
                                  <a:latin typeface="Cambria Math" panose="02040503050406030204" pitchFamily="18" charset="0"/>
                                </a:rPr>
                              </m:ctrlPr>
                            </m:fPr>
                            <m:num>
                              <m:sSup>
                                <m:sSupPr>
                                  <m:ctrlPr>
                                    <a:rPr lang="en-CA" sz="2400" i="1">
                                      <a:latin typeface="Cambria Math" panose="02040503050406030204" pitchFamily="18" charset="0"/>
                                    </a:rPr>
                                  </m:ctrlPr>
                                </m:sSupPr>
                                <m:e>
                                  <m:r>
                                    <a:rPr lang="en-CA" sz="2400" i="1">
                                      <a:latin typeface="Cambria Math" panose="02040503050406030204" pitchFamily="18" charset="0"/>
                                    </a:rPr>
                                    <m:t>𝜎</m:t>
                                  </m:r>
                                </m:e>
                                <m:sup>
                                  <m:r>
                                    <a:rPr lang="en-CA" sz="2400" i="1">
                                      <a:latin typeface="Cambria Math" panose="02040503050406030204" pitchFamily="18" charset="0"/>
                                    </a:rPr>
                                    <m:t>2</m:t>
                                  </m:r>
                                </m:sup>
                              </m:sSup>
                              <m:d>
                                <m:dPr>
                                  <m:begChr m:val="["/>
                                  <m:endChr m:val="]"/>
                                  <m:ctrlPr>
                                    <a:rPr lang="en-CA" sz="2400" i="1">
                                      <a:latin typeface="Cambria Math" panose="02040503050406030204" pitchFamily="18" charset="0"/>
                                    </a:rPr>
                                  </m:ctrlPr>
                                </m:dPr>
                                <m:e>
                                  <m:r>
                                    <a:rPr lang="en-CA" sz="2400" i="1">
                                      <a:latin typeface="Cambria Math" panose="02040503050406030204" pitchFamily="18" charset="0"/>
                                    </a:rPr>
                                    <m:t>1−</m:t>
                                  </m:r>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i="1">
                                          <a:latin typeface="Cambria Math" panose="02040503050406030204" pitchFamily="18" charset="0"/>
                                        </a:rPr>
                                        <m:t>−2</m:t>
                                      </m:r>
                                      <m:r>
                                        <a:rPr lang="en-CA" sz="2400" i="1">
                                          <a:latin typeface="Cambria Math" panose="02040503050406030204" pitchFamily="18" charset="0"/>
                                        </a:rPr>
                                        <m:t>𝛽</m:t>
                                      </m:r>
                                      <m:r>
                                        <m:rPr>
                                          <m:sty m:val="p"/>
                                        </m:rPr>
                                        <a:rPr lang="en-CA" sz="2400">
                                          <a:latin typeface="Cambria Math" panose="02040503050406030204" pitchFamily="18" charset="0"/>
                                        </a:rPr>
                                        <m:t>Δ</m:t>
                                      </m:r>
                                    </m:sup>
                                  </m:sSup>
                                </m:e>
                              </m:d>
                            </m:num>
                            <m:den>
                              <m:r>
                                <a:rPr lang="en-CA" sz="2400" i="1">
                                  <a:latin typeface="Cambria Math" panose="02040503050406030204" pitchFamily="18" charset="0"/>
                                </a:rPr>
                                <m:t>2</m:t>
                              </m:r>
                              <m:r>
                                <a:rPr lang="en-CA" sz="2400" i="1">
                                  <a:latin typeface="Cambria Math" panose="02040503050406030204" pitchFamily="18" charset="0"/>
                                </a:rPr>
                                <m:t>𝛽</m:t>
                              </m:r>
                            </m:den>
                          </m:f>
                        </m:e>
                      </m:d>
                    </m:oMath>
                  </m:oMathPara>
                </a14:m>
                <a:endParaRPr lang="en-US" sz="2400" dirty="0"/>
              </a:p>
            </p:txBody>
          </p:sp>
        </mc:Choice>
        <mc:Fallback>
          <p:sp>
            <p:nvSpPr>
              <p:cNvPr id="8" name="TextBox 7">
                <a:extLst>
                  <a:ext uri="{FF2B5EF4-FFF2-40B4-BE49-F238E27FC236}">
                    <a16:creationId xmlns:a16="http://schemas.microsoft.com/office/drawing/2014/main" id="{5CBE82C2-16B1-D119-6D2B-7C7244AAD34D}"/>
                  </a:ext>
                </a:extLst>
              </p:cNvPr>
              <p:cNvSpPr txBox="1">
                <a:spLocks noRot="1" noChangeAspect="1" noMove="1" noResize="1" noEditPoints="1" noAdjustHandles="1" noChangeArrowheads="1" noChangeShapeType="1" noTextEdit="1"/>
              </p:cNvSpPr>
              <p:nvPr/>
            </p:nvSpPr>
            <p:spPr>
              <a:xfrm>
                <a:off x="9092746" y="3336592"/>
                <a:ext cx="3026533" cy="950645"/>
              </a:xfrm>
              <a:prstGeom prst="rect">
                <a:avLst/>
              </a:prstGeom>
              <a:blipFill>
                <a:blip r:embed="rId7"/>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3024522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D893C-67A1-B407-426C-3ED250C8A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8E2F2-3773-4568-4A8C-00D7B734E31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710FDAB6-7FEE-7BCE-424C-427B8D31A459}"/>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F4DDF7E5-0FCE-689C-10D7-AE1B6982AC47}"/>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5D4B5DF8-4DA1-CFF8-5D60-B2815131E82B}"/>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BB74D1-533E-612B-756E-8522F68DE8D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06ED75-BD08-B780-1E10-A31CAECC64B5}"/>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BD310F-19C3-FCE3-766C-E021476AAFE6}"/>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714C5B-378E-8AAB-F3B2-68D7417348C9}"/>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C9ACDB-8B1E-D8D3-B443-4347C8C2EF52}"/>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A2B575D-3A5E-CF3C-DC48-40AD73BC778C}"/>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F495862-BFB4-1554-0E2E-A3A8987963A7}"/>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9960776-C68F-BDDD-CA81-5B2A23D0167A}"/>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5F96EA0-57FF-9EE2-3F9A-5108F696C010}"/>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BB5877-E675-5F02-1153-BCF013658BBA}"/>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356B54-58ED-92DA-6BE0-492A5AD040A9}"/>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D954C5A-47BD-C63F-A2B2-341154A94CA8}"/>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37B4FC51-529E-EA35-B57E-2CF926F137AE}"/>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311BD95-CDFF-2497-6CB1-C39C66F8D159}"/>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0311BD95-CDFF-2497-6CB1-C39C66F8D159}"/>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CD2F6A44-6449-1D2A-8047-3E4D19AB60C9}"/>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CD2F6A44-6449-1D2A-8047-3E4D19AB60C9}"/>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2B1A844-445F-DD2E-F7B7-4252FC9CFD16}"/>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B42ED29-246A-0926-E46F-39BED50E476B}"/>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0"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p:sp>
            <p:nvSpPr>
              <p:cNvPr id="14" name="TextBox 13">
                <a:extLst>
                  <a:ext uri="{FF2B5EF4-FFF2-40B4-BE49-F238E27FC236}">
                    <a16:creationId xmlns:a16="http://schemas.microsoft.com/office/drawing/2014/main" id="{7B42ED29-246A-0926-E46F-39BED50E476B}"/>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B5BFFEE-B558-96FA-2A92-93B6801383E5}"/>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i="1">
                                      <a:latin typeface="Cambria Math" panose="02040503050406030204" pitchFamily="18" charset="0"/>
                                    </a:rPr>
                                    <m:t>𝜎</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i="1">
                                          <a:latin typeface="Cambria Math" panose="02040503050406030204" pitchFamily="18" charset="0"/>
                                        </a:rPr>
                                        <m:t>𝛽</m:t>
                                      </m:r>
                                      <m:r>
                                        <m:rPr>
                                          <m:sty m:val="p"/>
                                        </m:rPr>
                                        <a:rPr lang="en-CA" sz="2000">
                                          <a:latin typeface="Cambria Math" panose="02040503050406030204" pitchFamily="18" charset="0"/>
                                        </a:rPr>
                                        <m:t>Δ</m:t>
                                      </m:r>
                                    </m:sup>
                                  </m:sSup>
                                </m:e>
                              </m:d>
                            </m:num>
                            <m:den>
                              <m:r>
                                <a:rPr lang="en-CA" sz="2000" i="1">
                                  <a:latin typeface="Cambria Math" panose="02040503050406030204" pitchFamily="18" charset="0"/>
                                </a:rPr>
                                <m:t>2</m:t>
                              </m:r>
                              <m:r>
                                <a:rPr lang="en-CA" sz="2000" i="1">
                                  <a:latin typeface="Cambria Math" panose="02040503050406030204" pitchFamily="18" charset="0"/>
                                </a:rPr>
                                <m:t>𝛽</m:t>
                              </m:r>
                            </m:den>
                          </m:f>
                        </m:e>
                      </m:d>
                    </m:oMath>
                  </m:oMathPara>
                </a14:m>
                <a:endParaRPr lang="en-US" sz="2000" dirty="0"/>
              </a:p>
            </p:txBody>
          </p:sp>
        </mc:Choice>
        <mc:Fallback>
          <p:sp>
            <p:nvSpPr>
              <p:cNvPr id="15" name="TextBox 14">
                <a:extLst>
                  <a:ext uri="{FF2B5EF4-FFF2-40B4-BE49-F238E27FC236}">
                    <a16:creationId xmlns:a16="http://schemas.microsoft.com/office/drawing/2014/main" id="{5B5BFFEE-B558-96FA-2A92-93B6801383E5}"/>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3151260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A218-34AA-45BC-C27E-147552CD6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1A71E-F9BF-704B-8F70-61696A1975F0}"/>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07E40DD-DCC9-51B3-E384-ED6F469E47B8}"/>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E91F2BD5-FB2F-E738-88B1-190CB9A38A5B}"/>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77D9523E-A52D-05FA-AEE1-37C77A5C3F5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A1A1CA-B100-650A-5F77-F64E632971F3}"/>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3FE26A-7B3E-CE99-E561-04837BFE727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3D4208-8E76-EED6-A82A-2D390CE53016}"/>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4AB425C-E0B3-434D-8247-6863CA4A3C2A}"/>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5AD456-DA46-F4E7-1006-3522A2F75C44}"/>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88689FC-7D49-6050-3367-8D1BF36E2146}"/>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42EEE3A-DCA3-B696-011E-A234563BFD78}"/>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9FC4584-33F8-9592-B2BE-7E8991DC2540}"/>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CCA7902-EE6A-E3A7-FD24-003C86A60C59}"/>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826084-C101-DEFF-8158-8E5F252CBCAE}"/>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86F783-0BE8-C76F-A677-DC81A23987AA}"/>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73237A2-485A-4BD9-AE40-17AE4A4E3BB0}"/>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3AA23FB6-5AA7-873D-A48E-6DAE56544E9D}"/>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823890C5-FC45-0AA7-63B6-A4B8F53464BE}"/>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823890C5-FC45-0AA7-63B6-A4B8F53464BE}"/>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8473226-EE66-2559-E4DB-D7694DE26BF1}"/>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b="1" i="1" smtClean="0">
                              <a:solidFill>
                                <a:srgbClr val="7030A0"/>
                              </a:solidFill>
                              <a:latin typeface="Cambria Math" panose="02040503050406030204" pitchFamily="18" charset="0"/>
                            </a:rPr>
                            <m:t>𝜷</m:t>
                          </m:r>
                          <m:r>
                            <m:rPr>
                              <m:sty m:val="p"/>
                            </m:rPr>
                            <a:rPr lang="en-CA" sz="3200" smtClean="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18473226-EE66-2559-E4DB-D7694DE26BF1}"/>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95A44AF-F86F-3077-F4C0-5F3B7D5C1575}"/>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11177E8-5345-9326-932F-BD00FFA5B616}"/>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p:sp>
            <p:nvSpPr>
              <p:cNvPr id="14" name="TextBox 13">
                <a:extLst>
                  <a:ext uri="{FF2B5EF4-FFF2-40B4-BE49-F238E27FC236}">
                    <a16:creationId xmlns:a16="http://schemas.microsoft.com/office/drawing/2014/main" id="{411177E8-5345-9326-932F-BD00FFA5B616}"/>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8411870-E424-07FD-861F-69E23BF20315}"/>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b="1" i="1" smtClean="0">
                                      <a:solidFill>
                                        <a:srgbClr val="7030A0"/>
                                      </a:solidFill>
                                      <a:latin typeface="Cambria Math" panose="02040503050406030204" pitchFamily="18" charset="0"/>
                                    </a:rPr>
                                    <m:t>𝝈</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r>
                                        <m:rPr>
                                          <m:sty m:val="p"/>
                                        </m:rPr>
                                        <a:rPr lang="en-CA" sz="2000">
                                          <a:latin typeface="Cambria Math" panose="02040503050406030204" pitchFamily="18" charset="0"/>
                                        </a:rPr>
                                        <m:t>Δ</m:t>
                                      </m:r>
                                    </m:sup>
                                  </m:sSup>
                                </m:e>
                              </m:d>
                            </m:num>
                            <m:den>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den>
                          </m:f>
                        </m:e>
                      </m:d>
                    </m:oMath>
                  </m:oMathPara>
                </a14:m>
                <a:endParaRPr lang="en-US" sz="2000" dirty="0"/>
              </a:p>
            </p:txBody>
          </p:sp>
        </mc:Choice>
        <mc:Fallback>
          <p:sp>
            <p:nvSpPr>
              <p:cNvPr id="15" name="TextBox 14">
                <a:extLst>
                  <a:ext uri="{FF2B5EF4-FFF2-40B4-BE49-F238E27FC236}">
                    <a16:creationId xmlns:a16="http://schemas.microsoft.com/office/drawing/2014/main" id="{E8411870-E424-07FD-861F-69E23BF20315}"/>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212286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4855E-EAB7-6636-1B59-477F2DE0E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09F2C-0C3C-C169-AAD3-6CE5AE313B55}"/>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73D5B72F-AFB6-9EB6-5821-84AF66A0B8E7}"/>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340F8FC7-FEB2-A98A-B7DD-CF83BA57795E}"/>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019C30CD-D61A-69C2-0F77-CC9B274220F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DA5AAF-A7FE-14BD-B875-A7052C6063E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8BA471-1C11-BEB1-D531-FDDF563690F4}"/>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E9B5DD-E60A-8E2D-1327-085B9D584370}"/>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844E28-5835-6CDE-BEBF-9B2AE5ADE2E5}"/>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FC2D0A-EC73-07CE-37C6-7377B39FF211}"/>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2EA2865-D9A8-13F0-FDC5-C6755554EA7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EC20EC-F5B3-C307-A1F6-C2786116A567}"/>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E45586B-CBB8-BF1D-9140-C3D740950F56}"/>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BE4D2632-A5DB-1D2C-FCC6-42092FB5276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FD8A0F-C8F6-BB25-D91F-65A03BA7DFD9}"/>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228E430-1AB7-05B8-EF7F-404778D49D83}"/>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9E81C06-4B82-0B2E-DD0C-6ACCA1A189E7}"/>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E5559237-2DFA-765F-7678-32B748E15742}"/>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94CFC8F-758B-A9E7-C023-49A0F93EBEF7}"/>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694CFC8F-758B-A9E7-C023-49A0F93EBEF7}"/>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A62D7FA4-D223-1F4A-03EA-E09135802DC7}"/>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rgbClr val="FF0000"/>
                              </a:solidFill>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b="1" i="1" smtClean="0">
                              <a:solidFill>
                                <a:srgbClr val="7030A0"/>
                              </a:solidFill>
                              <a:latin typeface="Cambria Math" panose="02040503050406030204" pitchFamily="18" charset="0"/>
                            </a:rPr>
                            <m:t>𝜷</m:t>
                          </m:r>
                          <m:r>
                            <m:rPr>
                              <m:sty m:val="p"/>
                            </m:rPr>
                            <a:rPr lang="en-CA" sz="3200" smtClean="0">
                              <a:solidFill>
                                <a:srgbClr val="FF0000"/>
                              </a:solidFill>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A62D7FA4-D223-1F4A-03EA-E09135802DC7}"/>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504FB3B-39FC-5704-6099-8B4039868080}"/>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215316F-A158-2158-9FAE-FDBA9F73C503}"/>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p:sp>
            <p:nvSpPr>
              <p:cNvPr id="14" name="TextBox 13">
                <a:extLst>
                  <a:ext uri="{FF2B5EF4-FFF2-40B4-BE49-F238E27FC236}">
                    <a16:creationId xmlns:a16="http://schemas.microsoft.com/office/drawing/2014/main" id="{7215316F-A158-2158-9FAE-FDBA9F73C503}"/>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3A944CB-CEAB-E47D-EE1B-656C14EB54F3}"/>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smtClean="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b="1" i="1" smtClean="0">
                                      <a:solidFill>
                                        <a:srgbClr val="7030A0"/>
                                      </a:solidFill>
                                      <a:latin typeface="Cambria Math" panose="02040503050406030204" pitchFamily="18" charset="0"/>
                                    </a:rPr>
                                    <m:t>𝝈</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r>
                                        <m:rPr>
                                          <m:sty m:val="p"/>
                                        </m:rPr>
                                        <a:rPr lang="en-CA" sz="2000" smtClean="0">
                                          <a:latin typeface="Cambria Math" panose="02040503050406030204" pitchFamily="18" charset="0"/>
                                        </a:rPr>
                                        <m:t>Δ</m:t>
                                      </m:r>
                                    </m:sup>
                                  </m:sSup>
                                </m:e>
                              </m:d>
                            </m:num>
                            <m:den>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den>
                          </m:f>
                        </m:e>
                      </m:d>
                    </m:oMath>
                  </m:oMathPara>
                </a14:m>
                <a:endParaRPr lang="en-US" sz="2000" dirty="0"/>
              </a:p>
            </p:txBody>
          </p:sp>
        </mc:Choice>
        <mc:Fallback>
          <p:sp>
            <p:nvSpPr>
              <p:cNvPr id="15" name="TextBox 14">
                <a:extLst>
                  <a:ext uri="{FF2B5EF4-FFF2-40B4-BE49-F238E27FC236}">
                    <a16:creationId xmlns:a16="http://schemas.microsoft.com/office/drawing/2014/main" id="{F3A944CB-CEAB-E47D-EE1B-656C14EB54F3}"/>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2237792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r>
              <a:rPr lang="en-US" dirty="0"/>
              <a:t> – CRW version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25C806E-ACF4-BC6F-ACC0-051748CBFDC3}"/>
                  </a:ext>
                </a:extLst>
              </p:cNvPr>
              <p:cNvSpPr txBox="1"/>
              <p:nvPr/>
            </p:nvSpPr>
            <p:spPr>
              <a:xfrm>
                <a:off x="1045728" y="2264148"/>
                <a:ext cx="82405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ea typeface="Cambria Math" panose="02040503050406030204" pitchFamily="18" charset="0"/>
                        </a:rPr>
                        <m:t>𝜁</m:t>
                      </m:r>
                      <m:d>
                        <m:dPr>
                          <m:ctrlPr>
                            <a:rPr lang="en-CA" sz="3200" b="0" i="1" smtClean="0">
                              <a:solidFill>
                                <a:schemeClr val="tx1"/>
                              </a:solidFill>
                              <a:latin typeface="Cambria Math" panose="02040503050406030204" pitchFamily="18" charset="0"/>
                              <a:ea typeface="Cambria Math" panose="02040503050406030204" pitchFamily="18" charset="0"/>
                            </a:rPr>
                          </m:ctrlPr>
                        </m:dPr>
                        <m:e>
                          <m:r>
                            <m:rPr>
                              <m:sty m:val="p"/>
                            </m:rPr>
                            <a:rPr lang="en-CA" sz="3200" b="0" i="0" smtClean="0">
                              <a:solidFill>
                                <a:schemeClr val="tx1"/>
                              </a:solidFill>
                              <a:latin typeface="Cambria Math" panose="02040503050406030204" pitchFamily="18" charset="0"/>
                              <a:ea typeface="Cambria Math" panose="02040503050406030204" pitchFamily="18" charset="0"/>
                            </a:rPr>
                            <m:t>Δ</m:t>
                          </m:r>
                        </m:e>
                      </m:d>
                      <m:r>
                        <a:rPr lang="en-CA" sz="3200" i="1">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  </m:t>
                      </m:r>
                      <m:r>
                        <a:rPr lang="en-CA" sz="3200" i="1">
                          <a:latin typeface="Cambria Math" panose="02040503050406030204" pitchFamily="18" charset="0"/>
                          <a:ea typeface="Cambria Math" panose="02040503050406030204" pitchFamily="18" charset="0"/>
                        </a:rPr>
                        <m:t>𝜁</m:t>
                      </m:r>
                      <m:d>
                        <m:dPr>
                          <m:ctrlPr>
                            <a:rPr lang="en-CA" sz="3200" i="1">
                              <a:latin typeface="Cambria Math" panose="02040503050406030204" pitchFamily="18" charset="0"/>
                              <a:ea typeface="Cambria Math" panose="02040503050406030204" pitchFamily="18" charset="0"/>
                            </a:rPr>
                          </m:ctrlPr>
                        </m:dPr>
                        <m:e>
                          <m:r>
                            <m:rPr>
                              <m:sty m:val="p"/>
                            </m:rPr>
                            <a:rPr lang="en-CA" sz="320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N</m:t>
                      </m:r>
                      <m:d>
                        <m:dPr>
                          <m:ctrlPr>
                            <a:rPr lang="en-CA" sz="3200" b="0" i="1" smtClean="0">
                              <a:latin typeface="Cambria Math" panose="02040503050406030204" pitchFamily="18" charset="0"/>
                              <a:ea typeface="Cambria Math" panose="02040503050406030204" pitchFamily="18" charset="0"/>
                            </a:rPr>
                          </m:ctrlPr>
                        </m:dPr>
                        <m:e>
                          <m:r>
                            <a:rPr lang="en-CA" sz="3200" b="0" i="1" smtClean="0">
                              <a:latin typeface="Cambria Math" panose="02040503050406030204" pitchFamily="18" charset="0"/>
                              <a:ea typeface="Cambria Math" panose="02040503050406030204" pitchFamily="18" charset="0"/>
                            </a:rPr>
                            <m:t>0,2</m:t>
                          </m:r>
                          <m:r>
                            <m:rPr>
                              <m:sty m:val="p"/>
                            </m:rPr>
                            <a:rPr lang="en-CA" sz="3200" b="0" i="0" smtClean="0">
                              <a:latin typeface="Cambria Math" panose="02040503050406030204" pitchFamily="18" charset="0"/>
                              <a:ea typeface="Cambria Math" panose="02040503050406030204" pitchFamily="18" charset="0"/>
                            </a:rPr>
                            <m:t>D</m:t>
                          </m:r>
                          <m:r>
                            <m:rPr>
                              <m:sty m:val="p"/>
                            </m:rPr>
                            <a:rPr lang="en-CA" sz="3200" b="0" i="0" smtClean="0">
                              <a:latin typeface="Cambria Math" panose="02040503050406030204" pitchFamily="18" charset="0"/>
                              <a:ea typeface="Cambria Math" panose="02040503050406030204" pitchFamily="18" charset="0"/>
                            </a:rPr>
                            <m:t>Δ</m:t>
                          </m:r>
                        </m:e>
                      </m:d>
                    </m:oMath>
                  </m:oMathPara>
                </a14:m>
                <a:endParaRPr lang="en-US" sz="3200" dirty="0">
                  <a:solidFill>
                    <a:schemeClr val="tx1"/>
                  </a:solidFill>
                </a:endParaRPr>
              </a:p>
            </p:txBody>
          </p:sp>
        </mc:Choice>
        <mc:Fallback>
          <p:sp>
            <p:nvSpPr>
              <p:cNvPr id="3" name="TextBox 2">
                <a:extLst>
                  <a:ext uri="{FF2B5EF4-FFF2-40B4-BE49-F238E27FC236}">
                    <a16:creationId xmlns:a16="http://schemas.microsoft.com/office/drawing/2014/main" id="{525C806E-ACF4-BC6F-ACC0-051748CBFDC3}"/>
                  </a:ext>
                </a:extLst>
              </p:cNvPr>
              <p:cNvSpPr txBox="1">
                <a:spLocks noRot="1" noChangeAspect="1" noMove="1" noResize="1" noEditPoints="1" noAdjustHandles="1" noChangeArrowheads="1" noChangeShapeType="1" noTextEdit="1"/>
              </p:cNvSpPr>
              <p:nvPr/>
            </p:nvSpPr>
            <p:spPr>
              <a:xfrm>
                <a:off x="1045728" y="2264148"/>
                <a:ext cx="8240520" cy="584775"/>
              </a:xfrm>
              <a:prstGeom prst="rect">
                <a:avLst/>
              </a:prstGeom>
              <a:blipFill>
                <a:blip r:embed="rId2"/>
                <a:stretch>
                  <a:fillRect b="-191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E4FC05C-F54E-6CFA-931F-5F2C96D07A0C}"/>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p:sp>
            <p:nvSpPr>
              <p:cNvPr id="6" name="TextBox 5">
                <a:extLst>
                  <a:ext uri="{FF2B5EF4-FFF2-40B4-BE49-F238E27FC236}">
                    <a16:creationId xmlns:a16="http://schemas.microsoft.com/office/drawing/2014/main" id="{DE4FC05C-F54E-6CFA-931F-5F2C96D07A0C}"/>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17920CC-7D01-7B47-00D3-555E35D49C3E}"/>
                  </a:ext>
                </a:extLst>
              </p:cNvPr>
              <p:cNvSpPr txBox="1"/>
              <p:nvPr/>
            </p:nvSpPr>
            <p:spPr>
              <a:xfrm>
                <a:off x="1119297" y="3150236"/>
                <a:ext cx="6096000" cy="584775"/>
              </a:xfrm>
              <a:prstGeom prst="rect">
                <a:avLst/>
              </a:prstGeom>
              <a:noFill/>
            </p:spPr>
            <p:txBody>
              <a:bodyPr wrap="square">
                <a:spAutoFit/>
              </a:bodyPr>
              <a:lstStyle/>
              <a:p>
                <a:pPr/>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oMath>
                </a14:m>
                <a:endParaRPr lang="en-US" sz="3200" dirty="0"/>
              </a:p>
            </p:txBody>
          </p:sp>
        </mc:Choice>
        <mc:Fallback>
          <p:sp>
            <p:nvSpPr>
              <p:cNvPr id="8" name="TextBox 7">
                <a:extLst>
                  <a:ext uri="{FF2B5EF4-FFF2-40B4-BE49-F238E27FC236}">
                    <a16:creationId xmlns:a16="http://schemas.microsoft.com/office/drawing/2014/main" id="{317920CC-7D01-7B47-00D3-555E35D49C3E}"/>
                  </a:ext>
                </a:extLst>
              </p:cNvPr>
              <p:cNvSpPr txBox="1">
                <a:spLocks noRot="1" noChangeAspect="1" noMove="1" noResize="1" noEditPoints="1" noAdjustHandles="1" noChangeArrowheads="1" noChangeShapeType="1" noTextEdit="1"/>
              </p:cNvSpPr>
              <p:nvPr/>
            </p:nvSpPr>
            <p:spPr>
              <a:xfrm>
                <a:off x="1119297" y="3150236"/>
                <a:ext cx="6096000" cy="584775"/>
              </a:xfrm>
              <a:prstGeom prst="rect">
                <a:avLst/>
              </a:prstGeom>
              <a:blipFill>
                <a:blip r:embed="rId4"/>
                <a:stretch>
                  <a:fillRect l="-832" t="-14894" b="-3191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4AF7ED3-F60C-299B-653D-B843B25741DE}"/>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39860C60-D034-B107-C1ED-04AF0677D391}"/>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4" name="Group 13">
            <a:extLst>
              <a:ext uri="{FF2B5EF4-FFF2-40B4-BE49-F238E27FC236}">
                <a16:creationId xmlns:a16="http://schemas.microsoft.com/office/drawing/2014/main" id="{6D973779-1F11-B801-5903-F1EFCC70646A}"/>
              </a:ext>
            </a:extLst>
          </p:cNvPr>
          <p:cNvGrpSpPr>
            <a:grpSpLocks noChangeAspect="1"/>
          </p:cNvGrpSpPr>
          <p:nvPr/>
        </p:nvGrpSpPr>
        <p:grpSpPr>
          <a:xfrm>
            <a:off x="6605311" y="4946091"/>
            <a:ext cx="5623072" cy="2196000"/>
            <a:chOff x="6334380" y="4488900"/>
            <a:chExt cx="6714106" cy="2622086"/>
          </a:xfrm>
        </p:grpSpPr>
        <p:pic>
          <p:nvPicPr>
            <p:cNvPr id="12" name="Picture 11">
              <a:extLst>
                <a:ext uri="{FF2B5EF4-FFF2-40B4-BE49-F238E27FC236}">
                  <a16:creationId xmlns:a16="http://schemas.microsoft.com/office/drawing/2014/main" id="{FA0E6DCA-FFA5-4F3B-DE8B-702A5C8A61CA}"/>
                </a:ext>
              </a:extLst>
            </p:cNvPr>
            <p:cNvPicPr>
              <a:picLocks noChangeAspect="1"/>
            </p:cNvPicPr>
            <p:nvPr/>
          </p:nvPicPr>
          <p:blipFill>
            <a:blip r:embed="rId5"/>
            <a:srcRect t="21828"/>
            <a:stretch>
              <a:fillRect/>
            </a:stretch>
          </p:blipFill>
          <p:spPr>
            <a:xfrm>
              <a:off x="6334380" y="4775200"/>
              <a:ext cx="6714106" cy="2335786"/>
            </a:xfrm>
            <a:prstGeom prst="rect">
              <a:avLst/>
            </a:prstGeom>
          </p:spPr>
        </p:pic>
        <p:pic>
          <p:nvPicPr>
            <p:cNvPr id="13" name="Picture 12">
              <a:extLst>
                <a:ext uri="{FF2B5EF4-FFF2-40B4-BE49-F238E27FC236}">
                  <a16:creationId xmlns:a16="http://schemas.microsoft.com/office/drawing/2014/main" id="{7CDBE51D-DB0E-5738-70F7-B8A336C58ABD}"/>
                </a:ext>
              </a:extLst>
            </p:cNvPr>
            <p:cNvPicPr>
              <a:picLocks noChangeAspect="1"/>
            </p:cNvPicPr>
            <p:nvPr/>
          </p:nvPicPr>
          <p:blipFill>
            <a:blip r:embed="rId5"/>
            <a:srcRect b="85539"/>
            <a:stretch>
              <a:fillRect/>
            </a:stretch>
          </p:blipFill>
          <p:spPr>
            <a:xfrm>
              <a:off x="6334380" y="4488900"/>
              <a:ext cx="6714106" cy="432081"/>
            </a:xfrm>
            <a:prstGeom prst="rect">
              <a:avLst/>
            </a:prstGeom>
          </p:spPr>
        </p:pic>
      </p:grpSp>
      <p:sp>
        <p:nvSpPr>
          <p:cNvPr id="17" name="TextBox 16">
            <a:extLst>
              <a:ext uri="{FF2B5EF4-FFF2-40B4-BE49-F238E27FC236}">
                <a16:creationId xmlns:a16="http://schemas.microsoft.com/office/drawing/2014/main" id="{9C2D7B68-D20F-6C6B-7F19-9EB8EC834FB4}"/>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18" name="TextBox 17">
            <a:extLst>
              <a:ext uri="{FF2B5EF4-FFF2-40B4-BE49-F238E27FC236}">
                <a16:creationId xmlns:a16="http://schemas.microsoft.com/office/drawing/2014/main" id="{5E812686-9B16-97F7-59CA-698E6DEFC301}"/>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p:spTree>
    <p:extLst>
      <p:ext uri="{BB962C8B-B14F-4D97-AF65-F5344CB8AC3E}">
        <p14:creationId xmlns:p14="http://schemas.microsoft.com/office/powerpoint/2010/main" val="333846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DFBC-5245-098E-41E7-00DCD6BD7CE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194FEE-7905-3B56-A006-D3A64A9D9A69}"/>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AF5C49D9-6930-5BA6-6F2A-9A04DC1D3D3A}"/>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7B88281-EC7A-7620-CB1A-532031C33552}"/>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p:sp>
            <p:nvSpPr>
              <p:cNvPr id="6" name="TextBox 5">
                <a:extLst>
                  <a:ext uri="{FF2B5EF4-FFF2-40B4-BE49-F238E27FC236}">
                    <a16:creationId xmlns:a16="http://schemas.microsoft.com/office/drawing/2014/main" id="{D7B88281-EC7A-7620-CB1A-532031C33552}"/>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024A53C-C1CE-C304-7DC7-3B119AB761D7}"/>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p:sp>
            <p:nvSpPr>
              <p:cNvPr id="8" name="TextBox 7">
                <a:extLst>
                  <a:ext uri="{FF2B5EF4-FFF2-40B4-BE49-F238E27FC236}">
                    <a16:creationId xmlns:a16="http://schemas.microsoft.com/office/drawing/2014/main" id="{D024A53C-C1CE-C304-7DC7-3B119AB761D7}"/>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64B65E-5BE8-BAE0-66DF-EB950EE97E04}"/>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2B12C9C1-9971-73C4-E721-F58ED42E4E9A}"/>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13199CF9-2D4F-9C67-7DCF-85D40485025E}"/>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736511FA-E2ED-490B-A3DA-706D414C481A}"/>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21CF9A3E-C6AB-30B8-1D8F-210B3DAF6348}"/>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E641624D-31A2-2C6B-4B04-B52C6F261C50}"/>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99D7400A-EFA6-A974-1B95-DDF07DA5273F}"/>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F664E1BB-B9BB-FDDE-8C4C-6D2B890E3605}"/>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6794F49-5F41-2949-D1C7-24DEE94E1EDD}"/>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p:sp>
            <p:nvSpPr>
              <p:cNvPr id="3" name="TextBox 2">
                <a:extLst>
                  <a:ext uri="{FF2B5EF4-FFF2-40B4-BE49-F238E27FC236}">
                    <a16:creationId xmlns:a16="http://schemas.microsoft.com/office/drawing/2014/main" id="{36794F49-5F41-2949-D1C7-24DEE94E1EDD}"/>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7"/>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D34B79EE-C7C7-6242-3AA8-45CF9C05D4B7}"/>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Tree>
    <p:extLst>
      <p:ext uri="{BB962C8B-B14F-4D97-AF65-F5344CB8AC3E}">
        <p14:creationId xmlns:p14="http://schemas.microsoft.com/office/powerpoint/2010/main" val="135837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681B5-2ECC-282B-9265-E76B048252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A6120E-F193-3775-0376-F8181A43EA0F}"/>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D666501A-F526-2EB1-49EC-B6CA48162E9D}"/>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C0246ED-6F19-5B58-C3F5-C88D97B4A202}"/>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p:sp>
            <p:nvSpPr>
              <p:cNvPr id="6" name="TextBox 5">
                <a:extLst>
                  <a:ext uri="{FF2B5EF4-FFF2-40B4-BE49-F238E27FC236}">
                    <a16:creationId xmlns:a16="http://schemas.microsoft.com/office/drawing/2014/main" id="{5C0246ED-6F19-5B58-C3F5-C88D97B4A202}"/>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412755E-FAA9-D29B-FE05-8ACDB945B94E}"/>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p:sp>
            <p:nvSpPr>
              <p:cNvPr id="8" name="TextBox 7">
                <a:extLst>
                  <a:ext uri="{FF2B5EF4-FFF2-40B4-BE49-F238E27FC236}">
                    <a16:creationId xmlns:a16="http://schemas.microsoft.com/office/drawing/2014/main" id="{B412755E-FAA9-D29B-FE05-8ACDB945B94E}"/>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09F1F04-90AC-5E97-9308-39E422130CFA}"/>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72A4EBF8-06FD-AD2C-8C0D-3E2C34D597E0}"/>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C3852392-DCDF-1FCA-0B79-9C74732D5C07}"/>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F0A949A6-CE11-8F62-DA95-12483D0295E1}"/>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EBE4EEC3-94BE-9B6E-858D-7BEE02D85708}"/>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602688B4-EF56-477D-2209-80AE0AE2AA1F}"/>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0964652A-94CC-71D2-DA65-8F385EDBD049}"/>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D618BFF2-834B-B4AD-94A1-F3A471FF678D}"/>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p:grpSp>
        <p:nvGrpSpPr>
          <p:cNvPr id="21" name="Group 20">
            <a:extLst>
              <a:ext uri="{FF2B5EF4-FFF2-40B4-BE49-F238E27FC236}">
                <a16:creationId xmlns:a16="http://schemas.microsoft.com/office/drawing/2014/main" id="{5F3704F3-44E9-6904-7905-CBD280A33B38}"/>
              </a:ext>
            </a:extLst>
          </p:cNvPr>
          <p:cNvGrpSpPr/>
          <p:nvPr/>
        </p:nvGrpSpPr>
        <p:grpSpPr>
          <a:xfrm>
            <a:off x="3304778" y="1420207"/>
            <a:ext cx="8887221" cy="1400353"/>
            <a:chOff x="8977086" y="1673359"/>
            <a:chExt cx="8887221" cy="1400353"/>
          </a:xfrm>
          <a:solidFill>
            <a:srgbClr val="73FEFF"/>
          </a:solidFill>
        </p:grpSpPr>
        <p:sp>
          <p:nvSpPr>
            <p:cNvPr id="22" name="Rectangle 21">
              <a:extLst>
                <a:ext uri="{FF2B5EF4-FFF2-40B4-BE49-F238E27FC236}">
                  <a16:creationId xmlns:a16="http://schemas.microsoft.com/office/drawing/2014/main" id="{5F5EB4D6-8FEB-2862-4129-C83129BEB6D6}"/>
                </a:ext>
              </a:extLst>
            </p:cNvPr>
            <p:cNvSpPr/>
            <p:nvPr/>
          </p:nvSpPr>
          <p:spPr>
            <a:xfrm>
              <a:off x="8977086" y="1673359"/>
              <a:ext cx="8887221"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0839B45-4A1D-24AB-7D76-CCC59E131421}"/>
                </a:ext>
              </a:extLst>
            </p:cNvPr>
            <p:cNvSpPr/>
            <p:nvPr/>
          </p:nvSpPr>
          <p:spPr>
            <a:xfrm>
              <a:off x="8978052" y="2184621"/>
              <a:ext cx="1422312" cy="88909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E711E00-FD18-3946-C5FE-49E43C8558D3}"/>
                  </a:ext>
                </a:extLst>
              </p:cNvPr>
              <p:cNvSpPr txBox="1"/>
              <p:nvPr/>
            </p:nvSpPr>
            <p:spPr>
              <a:xfrm>
                <a:off x="3146596" y="1541191"/>
                <a:ext cx="9204956" cy="5884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FF0000"/>
                          </a:solidFill>
                          <a:latin typeface="Cambria Math" panose="02040503050406030204" pitchFamily="18" charset="0"/>
                        </a:rPr>
                        <m:t>logit</m:t>
                      </m:r>
                      <m:d>
                        <m:dPr>
                          <m:ctrlPr>
                            <a:rPr lang="en-CA" sz="2800" b="0" i="1" smtClean="0">
                              <a:solidFill>
                                <a:srgbClr val="FF0000"/>
                              </a:solidFill>
                              <a:latin typeface="Cambria Math" panose="02040503050406030204" pitchFamily="18" charset="0"/>
                            </a:rPr>
                          </m:ctrlPr>
                        </m:dPr>
                        <m:e>
                          <m:r>
                            <a:rPr lang="en-CA" sz="2800" b="0" i="1" smtClean="0">
                              <a:solidFill>
                                <a:srgbClr val="FF0000"/>
                              </a:solidFill>
                              <a:latin typeface="Cambria Math" panose="02040503050406030204" pitchFamily="18" charset="0"/>
                            </a:rPr>
                            <m:t>𝛾</m:t>
                          </m:r>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rPr>
                            <m:t>𝑡</m:t>
                          </m:r>
                          <m:r>
                            <a:rPr lang="en-CA" sz="2800" b="0" i="1" smtClean="0">
                              <a:solidFill>
                                <a:srgbClr val="FF0000"/>
                              </a:solidFill>
                              <a:latin typeface="Cambria Math" panose="02040503050406030204" pitchFamily="18" charset="0"/>
                            </a:rPr>
                            <m:t>+</m:t>
                          </m:r>
                          <m:r>
                            <m:rPr>
                              <m:sty m:val="p"/>
                            </m:rPr>
                            <a:rPr lang="en-CA" sz="2800" b="0" i="0" smtClean="0">
                              <a:solidFill>
                                <a:srgbClr val="FF0000"/>
                              </a:solidFill>
                              <a:latin typeface="Cambria Math" panose="02040503050406030204" pitchFamily="18" charset="0"/>
                            </a:rPr>
                            <m:t>Δ</m:t>
                          </m:r>
                          <m:r>
                            <a:rPr lang="en-CA" sz="2800" b="0" i="1" smtClean="0">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m:rPr>
                          <m:sty m:val="p"/>
                        </m:rPr>
                        <a:rPr lang="en-CA" sz="2800">
                          <a:solidFill>
                            <a:srgbClr val="FF0000"/>
                          </a:solidFill>
                          <a:latin typeface="Cambria Math" panose="02040503050406030204" pitchFamily="18" charset="0"/>
                        </a:rPr>
                        <m:t>logit</m:t>
                      </m:r>
                      <m:d>
                        <m:dPr>
                          <m:ctrlPr>
                            <a:rPr lang="en-CA" sz="2800" i="1">
                              <a:solidFill>
                                <a:srgbClr val="FF0000"/>
                              </a:solidFill>
                              <a:latin typeface="Cambria Math" panose="02040503050406030204" pitchFamily="18" charset="0"/>
                            </a:rPr>
                          </m:ctrlPr>
                        </m:dPr>
                        <m:e>
                          <m:r>
                            <a:rPr lang="en-CA" sz="2800" i="1">
                              <a:solidFill>
                                <a:srgbClr val="FF0000"/>
                              </a:solidFill>
                              <a:latin typeface="Cambria Math" panose="02040503050406030204" pitchFamily="18" charset="0"/>
                            </a:rPr>
                            <m:t>𝛾</m:t>
                          </m:r>
                          <m:r>
                            <a:rPr lang="en-CA" sz="2800" i="1">
                              <a:solidFill>
                                <a:srgbClr val="FF0000"/>
                              </a:solidFill>
                              <a:latin typeface="Cambria Math" panose="02040503050406030204" pitchFamily="18" charset="0"/>
                            </a:rPr>
                            <m:t>(</m:t>
                          </m:r>
                          <m:r>
                            <a:rPr lang="en-CA" sz="2800" i="1">
                              <a:solidFill>
                                <a:srgbClr val="FF0000"/>
                              </a:solidFill>
                              <a:latin typeface="Cambria Math" panose="02040503050406030204" pitchFamily="18" charset="0"/>
                            </a:rPr>
                            <m:t>𝑡</m:t>
                          </m:r>
                          <m:r>
                            <a:rPr lang="en-CA" sz="2800" i="1">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𝜍</m:t>
                      </m:r>
                      <m:d>
                        <m:dPr>
                          <m:ctrlPr>
                            <a:rPr lang="en-CA" sz="2800" b="0" i="1" smtClean="0">
                              <a:solidFill>
                                <a:srgbClr val="FF0000"/>
                              </a:solidFill>
                              <a:latin typeface="Cambria Math" panose="02040503050406030204" pitchFamily="18" charset="0"/>
                              <a:ea typeface="Cambria Math" panose="02040503050406030204" pitchFamily="18" charset="0"/>
                            </a:rPr>
                          </m:ctrlPr>
                        </m:dPr>
                        <m:e>
                          <m:r>
                            <m:rPr>
                              <m:sty m:val="p"/>
                            </m:rPr>
                            <a:rPr lang="en-CA" sz="2800" b="0" i="0" smtClean="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  </m:t>
                      </m:r>
                      <m:r>
                        <a:rPr lang="en-CA" sz="2800" i="1">
                          <a:solidFill>
                            <a:srgbClr val="FF0000"/>
                          </a:solidFill>
                          <a:latin typeface="Cambria Math" panose="02040503050406030204" pitchFamily="18" charset="0"/>
                          <a:ea typeface="Cambria Math" panose="02040503050406030204" pitchFamily="18" charset="0"/>
                        </a:rPr>
                        <m:t>𝜍</m:t>
                      </m:r>
                      <m:d>
                        <m:dPr>
                          <m:ctrlPr>
                            <a:rPr lang="en-CA" sz="2800" i="1">
                              <a:solidFill>
                                <a:srgbClr val="FF0000"/>
                              </a:solidFill>
                              <a:latin typeface="Cambria Math" panose="02040503050406030204" pitchFamily="18" charset="0"/>
                              <a:ea typeface="Cambria Math" panose="02040503050406030204" pitchFamily="18" charset="0"/>
                            </a:rPr>
                          </m:ctrlPr>
                        </m:dPr>
                        <m:e>
                          <m:r>
                            <m:rPr>
                              <m:sty m:val="p"/>
                            </m:rPr>
                            <a:rPr lang="en-CA" sz="280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𝑁</m:t>
                      </m:r>
                      <m:d>
                        <m:dPr>
                          <m:ctrlPr>
                            <a:rPr lang="en-CA" sz="2800" b="0" i="1" smtClean="0">
                              <a:solidFill>
                                <a:srgbClr val="FF0000"/>
                              </a:solidFill>
                              <a:latin typeface="Cambria Math" panose="02040503050406030204" pitchFamily="18" charset="0"/>
                              <a:ea typeface="Cambria Math" panose="02040503050406030204" pitchFamily="18" charset="0"/>
                            </a:rPr>
                          </m:ctrlPr>
                        </m:dPr>
                        <m:e>
                          <m:r>
                            <a:rPr lang="en-CA" sz="2800" b="0" i="1" smtClean="0">
                              <a:solidFill>
                                <a:srgbClr val="FF0000"/>
                              </a:solidFill>
                              <a:latin typeface="Cambria Math" panose="02040503050406030204" pitchFamily="18" charset="0"/>
                              <a:ea typeface="Cambria Math" panose="02040503050406030204" pitchFamily="18" charset="0"/>
                            </a:rPr>
                            <m:t>0,</m:t>
                          </m:r>
                          <m:sSubSup>
                            <m:sSubSupPr>
                              <m:ctrlPr>
                                <a:rPr lang="en-CA" sz="2800" b="0" i="1" smtClean="0">
                                  <a:solidFill>
                                    <a:srgbClr val="FF0000"/>
                                  </a:solidFill>
                                  <a:latin typeface="Cambria Math" panose="02040503050406030204" pitchFamily="18" charset="0"/>
                                  <a:ea typeface="Cambria Math" panose="02040503050406030204" pitchFamily="18" charset="0"/>
                                </a:rPr>
                              </m:ctrlPr>
                            </m:sSubSupPr>
                            <m:e>
                              <m:r>
                                <m:rPr>
                                  <m:sty m:val="p"/>
                                </m:rPr>
                                <a:rPr lang="en-CA" sz="2800">
                                  <a:solidFill>
                                    <a:srgbClr val="FF0000"/>
                                  </a:solidFill>
                                  <a:latin typeface="Cambria Math" panose="02040503050406030204" pitchFamily="18" charset="0"/>
                                  <a:ea typeface="Cambria Math" panose="02040503050406030204" pitchFamily="18" charset="0"/>
                                </a:rPr>
                                <m:t>Δ</m:t>
                              </m:r>
                              <m:r>
                                <a:rPr lang="en-CA" sz="2800" b="0" i="1" smtClean="0">
                                  <a:solidFill>
                                    <a:srgbClr val="FF0000"/>
                                  </a:solidFill>
                                  <a:latin typeface="Cambria Math" panose="02040503050406030204" pitchFamily="18" charset="0"/>
                                  <a:ea typeface="Cambria Math" panose="02040503050406030204" pitchFamily="18" charset="0"/>
                                </a:rPr>
                                <m:t>𝜎</m:t>
                              </m:r>
                            </m:e>
                            <m:sub>
                              <m:r>
                                <a:rPr lang="en-CA" sz="2800" b="0" i="1" smtClean="0">
                                  <a:solidFill>
                                    <a:srgbClr val="FF0000"/>
                                  </a:solidFill>
                                  <a:latin typeface="Cambria Math" panose="02040503050406030204" pitchFamily="18" charset="0"/>
                                  <a:ea typeface="Cambria Math" panose="02040503050406030204" pitchFamily="18" charset="0"/>
                                </a:rPr>
                                <m:t>𝛾</m:t>
                              </m:r>
                            </m:sub>
                            <m:sup>
                              <m:r>
                                <a:rPr lang="en-CA" sz="2800" b="0" i="1" smtClean="0">
                                  <a:solidFill>
                                    <a:srgbClr val="FF0000"/>
                                  </a:solidFill>
                                  <a:latin typeface="Cambria Math" panose="02040503050406030204" pitchFamily="18" charset="0"/>
                                  <a:ea typeface="Cambria Math" panose="02040503050406030204" pitchFamily="18" charset="0"/>
                                </a:rPr>
                                <m:t>2</m:t>
                              </m:r>
                            </m:sup>
                          </m:sSubSup>
                        </m:e>
                      </m:d>
                    </m:oMath>
                  </m:oMathPara>
                </a14:m>
                <a:endParaRPr lang="en-US" sz="2800" dirty="0">
                  <a:solidFill>
                    <a:srgbClr val="FF0000"/>
                  </a:solidFill>
                </a:endParaRPr>
              </a:p>
            </p:txBody>
          </p:sp>
        </mc:Choice>
        <mc:Fallback>
          <p:sp>
            <p:nvSpPr>
              <p:cNvPr id="24" name="TextBox 23">
                <a:extLst>
                  <a:ext uri="{FF2B5EF4-FFF2-40B4-BE49-F238E27FC236}">
                    <a16:creationId xmlns:a16="http://schemas.microsoft.com/office/drawing/2014/main" id="{8E711E00-FD18-3946-C5FE-49E43C8558D3}"/>
                  </a:ext>
                </a:extLst>
              </p:cNvPr>
              <p:cNvSpPr txBox="1">
                <a:spLocks noRot="1" noChangeAspect="1" noMove="1" noResize="1" noEditPoints="1" noAdjustHandles="1" noChangeArrowheads="1" noChangeShapeType="1" noTextEdit="1"/>
              </p:cNvSpPr>
              <p:nvPr/>
            </p:nvSpPr>
            <p:spPr>
              <a:xfrm>
                <a:off x="3146596" y="1541191"/>
                <a:ext cx="9204956" cy="588431"/>
              </a:xfrm>
              <a:prstGeom prst="rect">
                <a:avLst/>
              </a:prstGeom>
              <a:blipFill>
                <a:blip r:embed="rId7"/>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4C01D37-1032-C36F-C889-AF56FA8A6996}"/>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p:sp>
            <p:nvSpPr>
              <p:cNvPr id="3" name="TextBox 2">
                <a:extLst>
                  <a:ext uri="{FF2B5EF4-FFF2-40B4-BE49-F238E27FC236}">
                    <a16:creationId xmlns:a16="http://schemas.microsoft.com/office/drawing/2014/main" id="{A4C01D37-1032-C36F-C889-AF56FA8A6996}"/>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8"/>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3BE6C823-7944-CD70-7212-587343B035D4}"/>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
        <p:nvSpPr>
          <p:cNvPr id="13" name="Rectangle 12">
            <a:extLst>
              <a:ext uri="{FF2B5EF4-FFF2-40B4-BE49-F238E27FC236}">
                <a16:creationId xmlns:a16="http://schemas.microsoft.com/office/drawing/2014/main" id="{B52CF88D-D0C2-FB4B-AAAE-5E64542052F4}"/>
              </a:ext>
            </a:extLst>
          </p:cNvPr>
          <p:cNvSpPr/>
          <p:nvPr/>
        </p:nvSpPr>
        <p:spPr>
          <a:xfrm>
            <a:off x="-457200" y="2851040"/>
            <a:ext cx="13533120" cy="513472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17BAD28-F944-EDEF-6C6A-4955AD5FCA1F}"/>
                  </a:ext>
                </a:extLst>
              </p:cNvPr>
              <p:cNvSpPr txBox="1"/>
              <p:nvPr/>
            </p:nvSpPr>
            <p:spPr>
              <a:xfrm>
                <a:off x="-137688" y="3101696"/>
                <a:ext cx="800219" cy="2363374"/>
              </a:xfrm>
              <a:prstGeom prst="rect">
                <a:avLst/>
              </a:prstGeom>
              <a:solidFill>
                <a:srgbClr val="FFFFFF"/>
              </a:solidFill>
            </p:spPr>
            <p:txBody>
              <a:bodyPr vert="vert270"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highlight>
                            <a:srgbClr val="FFFFFF"/>
                          </a:highlight>
                          <a:latin typeface="Cambria Math" panose="02040503050406030204" pitchFamily="18" charset="0"/>
                        </a:rPr>
                        <m:t>𝛾</m:t>
                      </m:r>
                      <m:r>
                        <a:rPr lang="en-CA" sz="4000" i="1" smtClean="0">
                          <a:solidFill>
                            <a:schemeClr val="tx1"/>
                          </a:solidFill>
                          <a:highlight>
                            <a:srgbClr val="FFFFFF"/>
                          </a:highlight>
                          <a:latin typeface="Cambria Math" panose="02040503050406030204" pitchFamily="18" charset="0"/>
                        </a:rPr>
                        <m:t>(</m:t>
                      </m:r>
                      <m:r>
                        <a:rPr lang="en-CA" sz="4000" i="1" smtClean="0">
                          <a:solidFill>
                            <a:schemeClr val="tx1"/>
                          </a:solidFill>
                          <a:highlight>
                            <a:srgbClr val="FFFFFF"/>
                          </a:highlight>
                          <a:latin typeface="Cambria Math" panose="02040503050406030204" pitchFamily="18" charset="0"/>
                        </a:rPr>
                        <m:t>𝑡</m:t>
                      </m:r>
                      <m:r>
                        <a:rPr lang="en-CA" sz="4000" i="1">
                          <a:solidFill>
                            <a:schemeClr val="tx1"/>
                          </a:solidFill>
                          <a:highlight>
                            <a:srgbClr val="FFFFFF"/>
                          </a:highlight>
                          <a:latin typeface="Cambria Math" panose="02040503050406030204" pitchFamily="18" charset="0"/>
                        </a:rPr>
                        <m:t>)</m:t>
                      </m:r>
                    </m:oMath>
                  </m:oMathPara>
                </a14:m>
                <a:endParaRPr lang="en-US" sz="4000" dirty="0">
                  <a:solidFill>
                    <a:schemeClr val="tx1"/>
                  </a:solidFill>
                  <a:highlight>
                    <a:srgbClr val="FFFFFF"/>
                  </a:highlight>
                </a:endParaRPr>
              </a:p>
            </p:txBody>
          </p:sp>
        </mc:Choice>
        <mc:Fallback>
          <p:sp>
            <p:nvSpPr>
              <p:cNvPr id="15" name="TextBox 14">
                <a:extLst>
                  <a:ext uri="{FF2B5EF4-FFF2-40B4-BE49-F238E27FC236}">
                    <a16:creationId xmlns:a16="http://schemas.microsoft.com/office/drawing/2014/main" id="{F17BAD28-F944-EDEF-6C6A-4955AD5FCA1F}"/>
                  </a:ext>
                </a:extLst>
              </p:cNvPr>
              <p:cNvSpPr txBox="1">
                <a:spLocks noRot="1" noChangeAspect="1" noMove="1" noResize="1" noEditPoints="1" noAdjustHandles="1" noChangeArrowheads="1" noChangeShapeType="1" noTextEdit="1"/>
              </p:cNvSpPr>
              <p:nvPr/>
            </p:nvSpPr>
            <p:spPr>
              <a:xfrm>
                <a:off x="-137688" y="3101696"/>
                <a:ext cx="800219" cy="2363374"/>
              </a:xfrm>
              <a:prstGeom prst="rect">
                <a:avLst/>
              </a:prstGeom>
              <a:blipFill>
                <a:blip r:embed="rId9"/>
                <a:stretch>
                  <a:fillRect r="-13846"/>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564405B-AAD2-804B-E18B-020DFBF11DDA}"/>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r="-2571"/>
          <a:stretch/>
        </p:blipFill>
        <p:spPr>
          <a:xfrm>
            <a:off x="618945" y="3108988"/>
            <a:ext cx="9300885" cy="3132000"/>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A681E60-8BBF-0E35-39AA-328248C9AEDD}"/>
                  </a:ext>
                </a:extLst>
              </p:cNvPr>
              <p:cNvSpPr txBox="1"/>
              <p:nvPr/>
            </p:nvSpPr>
            <p:spPr>
              <a:xfrm>
                <a:off x="3424068" y="5625355"/>
                <a:ext cx="800219" cy="707886"/>
              </a:xfrm>
              <a:prstGeom prst="rect">
                <a:avLst/>
              </a:prstGeom>
              <a:noFill/>
            </p:spPr>
            <p:txBody>
              <a:bodyPr vert="horz"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latin typeface="Cambria Math" panose="02040503050406030204" pitchFamily="18" charset="0"/>
                        </a:rPr>
                        <m:t>𝑡</m:t>
                      </m:r>
                    </m:oMath>
                  </m:oMathPara>
                </a14:m>
                <a:endParaRPr lang="en-US" sz="4000" dirty="0">
                  <a:solidFill>
                    <a:schemeClr val="tx1"/>
                  </a:solidFill>
                </a:endParaRPr>
              </a:p>
            </p:txBody>
          </p:sp>
        </mc:Choice>
        <mc:Fallback>
          <p:sp>
            <p:nvSpPr>
              <p:cNvPr id="25" name="TextBox 24">
                <a:extLst>
                  <a:ext uri="{FF2B5EF4-FFF2-40B4-BE49-F238E27FC236}">
                    <a16:creationId xmlns:a16="http://schemas.microsoft.com/office/drawing/2014/main" id="{BA681E60-8BBF-0E35-39AA-328248C9AEDD}"/>
                  </a:ext>
                </a:extLst>
              </p:cNvPr>
              <p:cNvSpPr txBox="1">
                <a:spLocks noRot="1" noChangeAspect="1" noMove="1" noResize="1" noEditPoints="1" noAdjustHandles="1" noChangeArrowheads="1" noChangeShapeType="1" noTextEdit="1"/>
              </p:cNvSpPr>
              <p:nvPr/>
            </p:nvSpPr>
            <p:spPr>
              <a:xfrm>
                <a:off x="3424068" y="5625355"/>
                <a:ext cx="800219" cy="707886"/>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300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3CF23-7689-95E7-BE12-F72FFA1FF7D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3E1A5B-7444-1A23-9C7A-F03AEF85C103}"/>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630F463C-9FD5-8259-2306-45E9C791A5CF}"/>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D160A68-753B-6A77-DC7D-AE00BCEB6ADD}"/>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p:sp>
            <p:nvSpPr>
              <p:cNvPr id="6" name="TextBox 5">
                <a:extLst>
                  <a:ext uri="{FF2B5EF4-FFF2-40B4-BE49-F238E27FC236}">
                    <a16:creationId xmlns:a16="http://schemas.microsoft.com/office/drawing/2014/main" id="{DD160A68-753B-6A77-DC7D-AE00BCEB6ADD}"/>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E011223-B76C-6EB0-0A14-CDF5E3D78ED0}"/>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p:sp>
            <p:nvSpPr>
              <p:cNvPr id="8" name="TextBox 7">
                <a:extLst>
                  <a:ext uri="{FF2B5EF4-FFF2-40B4-BE49-F238E27FC236}">
                    <a16:creationId xmlns:a16="http://schemas.microsoft.com/office/drawing/2014/main" id="{AE011223-B76C-6EB0-0A14-CDF5E3D78ED0}"/>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5F3E38C-80B5-B60B-FB9D-49FB05C51515}"/>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49393C24-6AEB-7235-E6E4-05FF3B7A9155}"/>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582FC7B0-6ED7-357B-785D-F10ED47C4CD4}"/>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6B1D67BB-F013-D025-C534-6B2E27F49AA7}"/>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0497D5DC-C1B0-C916-1007-D0CE40015E95}"/>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42768E49-D8CD-E161-7A92-AA8ACF336401}"/>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A0DEFAC4-EDC0-5827-52B7-5050DE9D73B8}"/>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DB27255D-EB1F-543B-0123-13E9A6FCF380}"/>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p:grpSp>
        <p:nvGrpSpPr>
          <p:cNvPr id="21" name="Group 20">
            <a:extLst>
              <a:ext uri="{FF2B5EF4-FFF2-40B4-BE49-F238E27FC236}">
                <a16:creationId xmlns:a16="http://schemas.microsoft.com/office/drawing/2014/main" id="{B20AB613-2E65-7945-12BB-4AB2857D29BC}"/>
              </a:ext>
            </a:extLst>
          </p:cNvPr>
          <p:cNvGrpSpPr/>
          <p:nvPr/>
        </p:nvGrpSpPr>
        <p:grpSpPr>
          <a:xfrm>
            <a:off x="3304778" y="1420207"/>
            <a:ext cx="8887221" cy="1400353"/>
            <a:chOff x="8977086" y="1673359"/>
            <a:chExt cx="8887221" cy="1400353"/>
          </a:xfrm>
          <a:solidFill>
            <a:srgbClr val="73FEFF"/>
          </a:solidFill>
        </p:grpSpPr>
        <p:sp>
          <p:nvSpPr>
            <p:cNvPr id="22" name="Rectangle 21">
              <a:extLst>
                <a:ext uri="{FF2B5EF4-FFF2-40B4-BE49-F238E27FC236}">
                  <a16:creationId xmlns:a16="http://schemas.microsoft.com/office/drawing/2014/main" id="{A7008B83-9F9D-C234-7A84-59B5EAE002DA}"/>
                </a:ext>
              </a:extLst>
            </p:cNvPr>
            <p:cNvSpPr/>
            <p:nvPr/>
          </p:nvSpPr>
          <p:spPr>
            <a:xfrm>
              <a:off x="8977086" y="1673359"/>
              <a:ext cx="8887221"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C39A788-33B6-FFBA-71F5-DC7E368F5E60}"/>
                </a:ext>
              </a:extLst>
            </p:cNvPr>
            <p:cNvSpPr/>
            <p:nvPr/>
          </p:nvSpPr>
          <p:spPr>
            <a:xfrm>
              <a:off x="8978052" y="2184621"/>
              <a:ext cx="1422312" cy="88909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C365531-AF8C-3693-DC09-EA55C6C521E2}"/>
                  </a:ext>
                </a:extLst>
              </p:cNvPr>
              <p:cNvSpPr txBox="1"/>
              <p:nvPr/>
            </p:nvSpPr>
            <p:spPr>
              <a:xfrm>
                <a:off x="3146596" y="1541191"/>
                <a:ext cx="9204956" cy="5884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FF0000"/>
                          </a:solidFill>
                          <a:latin typeface="Cambria Math" panose="02040503050406030204" pitchFamily="18" charset="0"/>
                        </a:rPr>
                        <m:t>logit</m:t>
                      </m:r>
                      <m:d>
                        <m:dPr>
                          <m:ctrlPr>
                            <a:rPr lang="en-CA" sz="2800" b="0" i="1" smtClean="0">
                              <a:solidFill>
                                <a:srgbClr val="FF0000"/>
                              </a:solidFill>
                              <a:latin typeface="Cambria Math" panose="02040503050406030204" pitchFamily="18" charset="0"/>
                            </a:rPr>
                          </m:ctrlPr>
                        </m:dPr>
                        <m:e>
                          <m:r>
                            <a:rPr lang="en-CA" sz="2800" b="0" i="1" smtClean="0">
                              <a:solidFill>
                                <a:srgbClr val="FF0000"/>
                              </a:solidFill>
                              <a:latin typeface="Cambria Math" panose="02040503050406030204" pitchFamily="18" charset="0"/>
                            </a:rPr>
                            <m:t>𝛾</m:t>
                          </m:r>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rPr>
                            <m:t>𝑡</m:t>
                          </m:r>
                          <m:r>
                            <a:rPr lang="en-CA" sz="2800" b="0" i="1" smtClean="0">
                              <a:solidFill>
                                <a:srgbClr val="FF0000"/>
                              </a:solidFill>
                              <a:latin typeface="Cambria Math" panose="02040503050406030204" pitchFamily="18" charset="0"/>
                            </a:rPr>
                            <m:t>+</m:t>
                          </m:r>
                          <m:r>
                            <m:rPr>
                              <m:sty m:val="p"/>
                            </m:rPr>
                            <a:rPr lang="en-CA" sz="2800" b="0" i="0" smtClean="0">
                              <a:solidFill>
                                <a:srgbClr val="FF0000"/>
                              </a:solidFill>
                              <a:latin typeface="Cambria Math" panose="02040503050406030204" pitchFamily="18" charset="0"/>
                            </a:rPr>
                            <m:t>Δ</m:t>
                          </m:r>
                          <m:r>
                            <a:rPr lang="en-CA" sz="2800" b="0" i="1" smtClean="0">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m:rPr>
                          <m:sty m:val="p"/>
                        </m:rPr>
                        <a:rPr lang="en-CA" sz="2800">
                          <a:solidFill>
                            <a:srgbClr val="FF0000"/>
                          </a:solidFill>
                          <a:latin typeface="Cambria Math" panose="02040503050406030204" pitchFamily="18" charset="0"/>
                        </a:rPr>
                        <m:t>logit</m:t>
                      </m:r>
                      <m:d>
                        <m:dPr>
                          <m:ctrlPr>
                            <a:rPr lang="en-CA" sz="2800" i="1">
                              <a:solidFill>
                                <a:srgbClr val="FF0000"/>
                              </a:solidFill>
                              <a:latin typeface="Cambria Math" panose="02040503050406030204" pitchFamily="18" charset="0"/>
                            </a:rPr>
                          </m:ctrlPr>
                        </m:dPr>
                        <m:e>
                          <m:r>
                            <a:rPr lang="en-CA" sz="2800" i="1">
                              <a:solidFill>
                                <a:srgbClr val="FF0000"/>
                              </a:solidFill>
                              <a:latin typeface="Cambria Math" panose="02040503050406030204" pitchFamily="18" charset="0"/>
                            </a:rPr>
                            <m:t>𝛾</m:t>
                          </m:r>
                          <m:r>
                            <a:rPr lang="en-CA" sz="2800" i="1">
                              <a:solidFill>
                                <a:srgbClr val="FF0000"/>
                              </a:solidFill>
                              <a:latin typeface="Cambria Math" panose="02040503050406030204" pitchFamily="18" charset="0"/>
                            </a:rPr>
                            <m:t>(</m:t>
                          </m:r>
                          <m:r>
                            <a:rPr lang="en-CA" sz="2800" i="1">
                              <a:solidFill>
                                <a:srgbClr val="FF0000"/>
                              </a:solidFill>
                              <a:latin typeface="Cambria Math" panose="02040503050406030204" pitchFamily="18" charset="0"/>
                            </a:rPr>
                            <m:t>𝑡</m:t>
                          </m:r>
                          <m:r>
                            <a:rPr lang="en-CA" sz="2800" i="1">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𝜍</m:t>
                      </m:r>
                      <m:d>
                        <m:dPr>
                          <m:ctrlPr>
                            <a:rPr lang="en-CA" sz="2800" b="0" i="1" smtClean="0">
                              <a:solidFill>
                                <a:srgbClr val="FF0000"/>
                              </a:solidFill>
                              <a:latin typeface="Cambria Math" panose="02040503050406030204" pitchFamily="18" charset="0"/>
                              <a:ea typeface="Cambria Math" panose="02040503050406030204" pitchFamily="18" charset="0"/>
                            </a:rPr>
                          </m:ctrlPr>
                        </m:dPr>
                        <m:e>
                          <m:r>
                            <m:rPr>
                              <m:sty m:val="p"/>
                            </m:rPr>
                            <a:rPr lang="en-CA" sz="2800" b="0" i="0" smtClean="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  </m:t>
                      </m:r>
                      <m:r>
                        <a:rPr lang="en-CA" sz="2800" i="1">
                          <a:solidFill>
                            <a:srgbClr val="FF0000"/>
                          </a:solidFill>
                          <a:latin typeface="Cambria Math" panose="02040503050406030204" pitchFamily="18" charset="0"/>
                          <a:ea typeface="Cambria Math" panose="02040503050406030204" pitchFamily="18" charset="0"/>
                        </a:rPr>
                        <m:t>𝜍</m:t>
                      </m:r>
                      <m:d>
                        <m:dPr>
                          <m:ctrlPr>
                            <a:rPr lang="en-CA" sz="2800" i="1">
                              <a:solidFill>
                                <a:srgbClr val="FF0000"/>
                              </a:solidFill>
                              <a:latin typeface="Cambria Math" panose="02040503050406030204" pitchFamily="18" charset="0"/>
                              <a:ea typeface="Cambria Math" panose="02040503050406030204" pitchFamily="18" charset="0"/>
                            </a:rPr>
                          </m:ctrlPr>
                        </m:dPr>
                        <m:e>
                          <m:r>
                            <m:rPr>
                              <m:sty m:val="p"/>
                            </m:rPr>
                            <a:rPr lang="en-CA" sz="280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𝑁</m:t>
                      </m:r>
                      <m:d>
                        <m:dPr>
                          <m:ctrlPr>
                            <a:rPr lang="en-CA" sz="2800" b="0" i="1" smtClean="0">
                              <a:solidFill>
                                <a:srgbClr val="FF0000"/>
                              </a:solidFill>
                              <a:latin typeface="Cambria Math" panose="02040503050406030204" pitchFamily="18" charset="0"/>
                              <a:ea typeface="Cambria Math" panose="02040503050406030204" pitchFamily="18" charset="0"/>
                            </a:rPr>
                          </m:ctrlPr>
                        </m:dPr>
                        <m:e>
                          <m:r>
                            <a:rPr lang="en-CA" sz="2800" b="0" i="1" smtClean="0">
                              <a:solidFill>
                                <a:srgbClr val="FF0000"/>
                              </a:solidFill>
                              <a:latin typeface="Cambria Math" panose="02040503050406030204" pitchFamily="18" charset="0"/>
                              <a:ea typeface="Cambria Math" panose="02040503050406030204" pitchFamily="18" charset="0"/>
                            </a:rPr>
                            <m:t>0,</m:t>
                          </m:r>
                          <m:sSubSup>
                            <m:sSubSupPr>
                              <m:ctrlPr>
                                <a:rPr lang="en-CA" sz="2800" b="0" i="1" smtClean="0">
                                  <a:solidFill>
                                    <a:srgbClr val="FF0000"/>
                                  </a:solidFill>
                                  <a:latin typeface="Cambria Math" panose="02040503050406030204" pitchFamily="18" charset="0"/>
                                  <a:ea typeface="Cambria Math" panose="02040503050406030204" pitchFamily="18" charset="0"/>
                                </a:rPr>
                              </m:ctrlPr>
                            </m:sSubSupPr>
                            <m:e>
                              <m:r>
                                <m:rPr>
                                  <m:sty m:val="p"/>
                                </m:rPr>
                                <a:rPr lang="en-CA" sz="2800">
                                  <a:solidFill>
                                    <a:srgbClr val="FF0000"/>
                                  </a:solidFill>
                                  <a:latin typeface="Cambria Math" panose="02040503050406030204" pitchFamily="18" charset="0"/>
                                  <a:ea typeface="Cambria Math" panose="02040503050406030204" pitchFamily="18" charset="0"/>
                                </a:rPr>
                                <m:t>Δ</m:t>
                              </m:r>
                              <m:r>
                                <a:rPr lang="en-CA" sz="2800" b="0" i="1" smtClean="0">
                                  <a:solidFill>
                                    <a:srgbClr val="FF0000"/>
                                  </a:solidFill>
                                  <a:latin typeface="Cambria Math" panose="02040503050406030204" pitchFamily="18" charset="0"/>
                                  <a:ea typeface="Cambria Math" panose="02040503050406030204" pitchFamily="18" charset="0"/>
                                </a:rPr>
                                <m:t>𝜎</m:t>
                              </m:r>
                            </m:e>
                            <m:sub>
                              <m:r>
                                <a:rPr lang="en-CA" sz="2800" b="0" i="1" smtClean="0">
                                  <a:solidFill>
                                    <a:srgbClr val="FF0000"/>
                                  </a:solidFill>
                                  <a:latin typeface="Cambria Math" panose="02040503050406030204" pitchFamily="18" charset="0"/>
                                  <a:ea typeface="Cambria Math" panose="02040503050406030204" pitchFamily="18" charset="0"/>
                                </a:rPr>
                                <m:t>𝛾</m:t>
                              </m:r>
                            </m:sub>
                            <m:sup>
                              <m:r>
                                <a:rPr lang="en-CA" sz="2800" b="0" i="1" smtClean="0">
                                  <a:solidFill>
                                    <a:srgbClr val="FF0000"/>
                                  </a:solidFill>
                                  <a:latin typeface="Cambria Math" panose="02040503050406030204" pitchFamily="18" charset="0"/>
                                  <a:ea typeface="Cambria Math" panose="02040503050406030204" pitchFamily="18" charset="0"/>
                                </a:rPr>
                                <m:t>2</m:t>
                              </m:r>
                            </m:sup>
                          </m:sSubSup>
                        </m:e>
                      </m:d>
                    </m:oMath>
                  </m:oMathPara>
                </a14:m>
                <a:endParaRPr lang="en-US" sz="2800" dirty="0">
                  <a:solidFill>
                    <a:srgbClr val="FF0000"/>
                  </a:solidFill>
                </a:endParaRPr>
              </a:p>
            </p:txBody>
          </p:sp>
        </mc:Choice>
        <mc:Fallback>
          <p:sp>
            <p:nvSpPr>
              <p:cNvPr id="24" name="TextBox 23">
                <a:extLst>
                  <a:ext uri="{FF2B5EF4-FFF2-40B4-BE49-F238E27FC236}">
                    <a16:creationId xmlns:a16="http://schemas.microsoft.com/office/drawing/2014/main" id="{7C365531-AF8C-3693-DC09-EA55C6C521E2}"/>
                  </a:ext>
                </a:extLst>
              </p:cNvPr>
              <p:cNvSpPr txBox="1">
                <a:spLocks noRot="1" noChangeAspect="1" noMove="1" noResize="1" noEditPoints="1" noAdjustHandles="1" noChangeArrowheads="1" noChangeShapeType="1" noTextEdit="1"/>
              </p:cNvSpPr>
              <p:nvPr/>
            </p:nvSpPr>
            <p:spPr>
              <a:xfrm>
                <a:off x="3146596" y="1541191"/>
                <a:ext cx="9204956" cy="588431"/>
              </a:xfrm>
              <a:prstGeom prst="rect">
                <a:avLst/>
              </a:prstGeom>
              <a:blipFill>
                <a:blip r:embed="rId7"/>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B783EA5-8CFD-D96B-5CD1-4FFD0440FD8B}"/>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p:sp>
            <p:nvSpPr>
              <p:cNvPr id="3" name="TextBox 2">
                <a:extLst>
                  <a:ext uri="{FF2B5EF4-FFF2-40B4-BE49-F238E27FC236}">
                    <a16:creationId xmlns:a16="http://schemas.microsoft.com/office/drawing/2014/main" id="{8B783EA5-8CFD-D96B-5CD1-4FFD0440FD8B}"/>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8"/>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2D4A44F-C366-6397-85DA-BC2348C0F4D9}"/>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
        <p:nvSpPr>
          <p:cNvPr id="13" name="Rectangle 12">
            <a:extLst>
              <a:ext uri="{FF2B5EF4-FFF2-40B4-BE49-F238E27FC236}">
                <a16:creationId xmlns:a16="http://schemas.microsoft.com/office/drawing/2014/main" id="{1DC38202-E98B-2277-A190-613F461182DE}"/>
              </a:ext>
            </a:extLst>
          </p:cNvPr>
          <p:cNvSpPr/>
          <p:nvPr/>
        </p:nvSpPr>
        <p:spPr>
          <a:xfrm>
            <a:off x="-457200" y="2851040"/>
            <a:ext cx="13533120" cy="5134720"/>
          </a:xfrm>
          <a:prstGeom prst="rect">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3FD450-E303-5114-EE88-7F5F0E12E592}"/>
              </a:ext>
            </a:extLst>
          </p:cNvPr>
          <p:cNvPicPr>
            <a:picLocks noChangeAspect="1"/>
          </p:cNvPicPr>
          <p:nvPr/>
        </p:nvPicPr>
        <p:blipFill>
          <a:blip r:embed="rId9"/>
          <a:srcRect/>
          <a:stretch/>
        </p:blipFill>
        <p:spPr>
          <a:xfrm>
            <a:off x="4872796" y="2971961"/>
            <a:ext cx="2875592" cy="3708000"/>
          </a:xfrm>
          <a:prstGeom prst="rect">
            <a:avLst/>
          </a:prstGeom>
          <a:solidFill>
            <a:schemeClr val="bg1"/>
          </a:solidFill>
        </p:spPr>
      </p:pic>
      <p:pic>
        <p:nvPicPr>
          <p:cNvPr id="33" name="Picture 32" descr="ringedSeal.png">
            <a:extLst>
              <a:ext uri="{FF2B5EF4-FFF2-40B4-BE49-F238E27FC236}">
                <a16:creationId xmlns:a16="http://schemas.microsoft.com/office/drawing/2014/main" id="{5B406FFE-46B7-8EDB-8B3C-6A5486484E6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2029" y="2915397"/>
            <a:ext cx="1851660" cy="570929"/>
          </a:xfrm>
          <a:prstGeom prst="rect">
            <a:avLst/>
          </a:prstGeom>
        </p:spPr>
      </p:pic>
      <p:grpSp>
        <p:nvGrpSpPr>
          <p:cNvPr id="42" name="Group 41">
            <a:extLst>
              <a:ext uri="{FF2B5EF4-FFF2-40B4-BE49-F238E27FC236}">
                <a16:creationId xmlns:a16="http://schemas.microsoft.com/office/drawing/2014/main" id="{14E5057A-0EEA-93B6-9D50-612A277CDA96}"/>
              </a:ext>
            </a:extLst>
          </p:cNvPr>
          <p:cNvGrpSpPr/>
          <p:nvPr/>
        </p:nvGrpSpPr>
        <p:grpSpPr>
          <a:xfrm>
            <a:off x="3837840" y="3968339"/>
            <a:ext cx="553865" cy="1295163"/>
            <a:chOff x="1947745" y="2819122"/>
            <a:chExt cx="553865" cy="1295163"/>
          </a:xfrm>
        </p:grpSpPr>
        <p:sp>
          <p:nvSpPr>
            <p:cNvPr id="35" name="Oval 34">
              <a:extLst>
                <a:ext uri="{FF2B5EF4-FFF2-40B4-BE49-F238E27FC236}">
                  <a16:creationId xmlns:a16="http://schemas.microsoft.com/office/drawing/2014/main" id="{28FE1453-7888-58AC-7E96-97031B7A4CF9}"/>
                </a:ext>
              </a:extLst>
            </p:cNvPr>
            <p:cNvSpPr/>
            <p:nvPr/>
          </p:nvSpPr>
          <p:spPr>
            <a:xfrm>
              <a:off x="2303610" y="2949788"/>
              <a:ext cx="108000" cy="108000"/>
            </a:xfrm>
            <a:prstGeom prst="ellipse">
              <a:avLst/>
            </a:prstGeom>
            <a:solidFill>
              <a:srgbClr val="F7A7AA">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2BEA04-7FB5-11B8-A8DE-3E4AA2EDBFE4}"/>
                </a:ext>
              </a:extLst>
            </p:cNvPr>
            <p:cNvSpPr/>
            <p:nvPr/>
          </p:nvSpPr>
          <p:spPr>
            <a:xfrm>
              <a:off x="2213610" y="3785619"/>
              <a:ext cx="288000" cy="288000"/>
            </a:xfrm>
            <a:prstGeom prst="ellipse">
              <a:avLst/>
            </a:prstGeom>
            <a:solidFill>
              <a:srgbClr val="8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279CCC5-9AF4-AB5E-8A73-3A2997A7EE54}"/>
                </a:ext>
              </a:extLst>
            </p:cNvPr>
            <p:cNvSpPr txBox="1"/>
            <p:nvPr/>
          </p:nvSpPr>
          <p:spPr>
            <a:xfrm>
              <a:off x="1947745" y="3744953"/>
              <a:ext cx="301686" cy="369332"/>
            </a:xfrm>
            <a:prstGeom prst="rect">
              <a:avLst/>
            </a:prstGeom>
            <a:noFill/>
          </p:spPr>
          <p:txBody>
            <a:bodyPr wrap="none" rtlCol="0">
              <a:spAutoFit/>
            </a:bodyPr>
            <a:lstStyle/>
            <a:p>
              <a:r>
                <a:rPr lang="en-US" dirty="0"/>
                <a:t>0</a:t>
              </a:r>
            </a:p>
          </p:txBody>
        </p:sp>
        <p:sp>
          <p:nvSpPr>
            <p:cNvPr id="38" name="TextBox 37">
              <a:extLst>
                <a:ext uri="{FF2B5EF4-FFF2-40B4-BE49-F238E27FC236}">
                  <a16:creationId xmlns:a16="http://schemas.microsoft.com/office/drawing/2014/main" id="{5B6293A1-8A82-55F3-6206-9B86D08D1B2D}"/>
                </a:ext>
              </a:extLst>
            </p:cNvPr>
            <p:cNvSpPr txBox="1"/>
            <p:nvPr/>
          </p:nvSpPr>
          <p:spPr>
            <a:xfrm>
              <a:off x="1953887" y="2819122"/>
              <a:ext cx="301686" cy="369332"/>
            </a:xfrm>
            <a:prstGeom prst="rect">
              <a:avLst/>
            </a:prstGeom>
            <a:noFill/>
          </p:spPr>
          <p:txBody>
            <a:bodyPr wrap="none" rtlCol="0">
              <a:spAutoFit/>
            </a:bodyPr>
            <a:lstStyle/>
            <a:p>
              <a:r>
                <a:rPr lang="en-US" dirty="0"/>
                <a:t>1</a:t>
              </a:r>
            </a:p>
          </p:txBody>
        </p:sp>
        <p:grpSp>
          <p:nvGrpSpPr>
            <p:cNvPr id="39" name="Group 38">
              <a:extLst>
                <a:ext uri="{FF2B5EF4-FFF2-40B4-BE49-F238E27FC236}">
                  <a16:creationId xmlns:a16="http://schemas.microsoft.com/office/drawing/2014/main" id="{044AD121-2F4C-7CD0-FA21-FC6C09BA9286}"/>
                </a:ext>
              </a:extLst>
            </p:cNvPr>
            <p:cNvGrpSpPr/>
            <p:nvPr/>
          </p:nvGrpSpPr>
          <p:grpSpPr>
            <a:xfrm>
              <a:off x="2249431" y="3110506"/>
              <a:ext cx="207432" cy="602684"/>
              <a:chOff x="1406154" y="2140106"/>
              <a:chExt cx="331206" cy="969551"/>
            </a:xfrm>
            <a:solidFill>
              <a:schemeClr val="bg1">
                <a:lumMod val="65000"/>
              </a:schemeClr>
            </a:solidFill>
          </p:grpSpPr>
          <p:sp>
            <p:nvSpPr>
              <p:cNvPr id="40" name="Triangle 39">
                <a:extLst>
                  <a:ext uri="{FF2B5EF4-FFF2-40B4-BE49-F238E27FC236}">
                    <a16:creationId xmlns:a16="http://schemas.microsoft.com/office/drawing/2014/main" id="{27DA9FCC-D046-8833-2145-C1926AD73C99}"/>
                  </a:ext>
                </a:extLst>
              </p:cNvPr>
              <p:cNvSpPr/>
              <p:nvPr/>
            </p:nvSpPr>
            <p:spPr>
              <a:xfrm>
                <a:off x="1451874" y="2158726"/>
                <a:ext cx="239766" cy="1844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DD96A99A-BD7F-849E-3199-4BE549AA87B0}"/>
                  </a:ext>
                </a:extLst>
              </p:cNvPr>
              <p:cNvSpPr/>
              <p:nvPr/>
            </p:nvSpPr>
            <p:spPr>
              <a:xfrm>
                <a:off x="1406154" y="2140106"/>
                <a:ext cx="331206" cy="9695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0B5590F-A2CB-C7A1-15CE-6716E0B6E9BA}"/>
                  </a:ext>
                </a:extLst>
              </p:cNvPr>
              <p:cNvSpPr txBox="1"/>
              <p:nvPr/>
            </p:nvSpPr>
            <p:spPr>
              <a:xfrm>
                <a:off x="3094739" y="3587653"/>
                <a:ext cx="800219" cy="2363374"/>
              </a:xfrm>
              <a:prstGeom prst="rect">
                <a:avLst/>
              </a:prstGeom>
              <a:solidFill>
                <a:srgbClr val="FFFFFF"/>
              </a:solidFill>
            </p:spPr>
            <p:txBody>
              <a:bodyPr vert="vert270"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highlight>
                            <a:srgbClr val="FFFFFF"/>
                          </a:highlight>
                          <a:latin typeface="Cambria Math" panose="02040503050406030204" pitchFamily="18" charset="0"/>
                        </a:rPr>
                        <m:t>𝛾</m:t>
                      </m:r>
                      <m:r>
                        <a:rPr lang="en-CA" sz="4000" i="1" smtClean="0">
                          <a:solidFill>
                            <a:schemeClr val="tx1"/>
                          </a:solidFill>
                          <a:highlight>
                            <a:srgbClr val="FFFFFF"/>
                          </a:highlight>
                          <a:latin typeface="Cambria Math" panose="02040503050406030204" pitchFamily="18" charset="0"/>
                        </a:rPr>
                        <m:t>(</m:t>
                      </m:r>
                      <m:r>
                        <a:rPr lang="en-CA" sz="4000" i="1" smtClean="0">
                          <a:solidFill>
                            <a:schemeClr val="tx1"/>
                          </a:solidFill>
                          <a:highlight>
                            <a:srgbClr val="FFFFFF"/>
                          </a:highlight>
                          <a:latin typeface="Cambria Math" panose="02040503050406030204" pitchFamily="18" charset="0"/>
                        </a:rPr>
                        <m:t>𝑡</m:t>
                      </m:r>
                      <m:r>
                        <a:rPr lang="en-CA" sz="4000" i="1">
                          <a:solidFill>
                            <a:schemeClr val="tx1"/>
                          </a:solidFill>
                          <a:highlight>
                            <a:srgbClr val="FFFFFF"/>
                          </a:highlight>
                          <a:latin typeface="Cambria Math" panose="02040503050406030204" pitchFamily="18" charset="0"/>
                        </a:rPr>
                        <m:t>)</m:t>
                      </m:r>
                    </m:oMath>
                  </m:oMathPara>
                </a14:m>
                <a:endParaRPr lang="en-US" sz="4000" dirty="0">
                  <a:solidFill>
                    <a:schemeClr val="tx1"/>
                  </a:solidFill>
                  <a:highlight>
                    <a:srgbClr val="FFFFFF"/>
                  </a:highlight>
                </a:endParaRPr>
              </a:p>
            </p:txBody>
          </p:sp>
        </mc:Choice>
        <mc:Fallback>
          <p:sp>
            <p:nvSpPr>
              <p:cNvPr id="43" name="TextBox 42">
                <a:extLst>
                  <a:ext uri="{FF2B5EF4-FFF2-40B4-BE49-F238E27FC236}">
                    <a16:creationId xmlns:a16="http://schemas.microsoft.com/office/drawing/2014/main" id="{B0B5590F-A2CB-C7A1-15CE-6716E0B6E9BA}"/>
                  </a:ext>
                </a:extLst>
              </p:cNvPr>
              <p:cNvSpPr txBox="1">
                <a:spLocks noRot="1" noChangeAspect="1" noMove="1" noResize="1" noEditPoints="1" noAdjustHandles="1" noChangeArrowheads="1" noChangeShapeType="1" noTextEdit="1"/>
              </p:cNvSpPr>
              <p:nvPr/>
            </p:nvSpPr>
            <p:spPr>
              <a:xfrm>
                <a:off x="3094739" y="3587653"/>
                <a:ext cx="800219" cy="2363374"/>
              </a:xfrm>
              <a:prstGeom prst="rect">
                <a:avLst/>
              </a:prstGeom>
              <a:blipFill>
                <a:blip r:embed="rId11"/>
                <a:stretch>
                  <a:fillRect r="-15625"/>
                </a:stretch>
              </a:blipFill>
            </p:spPr>
            <p:txBody>
              <a:bodyPr/>
              <a:lstStyle/>
              <a:p>
                <a:r>
                  <a:rPr lang="en-US">
                    <a:noFill/>
                  </a:rPr>
                  <a:t> </a:t>
                </a:r>
              </a:p>
            </p:txBody>
          </p:sp>
        </mc:Fallback>
      </mc:AlternateContent>
    </p:spTree>
    <p:extLst>
      <p:ext uri="{BB962C8B-B14F-4D97-AF65-F5344CB8AC3E}">
        <p14:creationId xmlns:p14="http://schemas.microsoft.com/office/powerpoint/2010/main" val="37094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7A04B4B-D89A-DC4E-9A8A-647A50602AA9}"/>
              </a:ext>
            </a:extLst>
          </p:cNvPr>
          <p:cNvPicPr>
            <a:picLocks noChangeAspect="1"/>
          </p:cNvPicPr>
          <p:nvPr/>
        </p:nvPicPr>
        <p:blipFill rotWithShape="1">
          <a:blip r:embed="rId3"/>
          <a:srcRect l="32521" r="4475"/>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38" name="Picture 37">
            <a:extLst>
              <a:ext uri="{FF2B5EF4-FFF2-40B4-BE49-F238E27FC236}">
                <a16:creationId xmlns:a16="http://schemas.microsoft.com/office/drawing/2014/main" id="{67A9EE55-4DF2-C24A-8754-128256120D44}"/>
              </a:ext>
            </a:extLst>
          </p:cNvPr>
          <p:cNvPicPr>
            <a:picLocks noChangeAspect="1"/>
          </p:cNvPicPr>
          <p:nvPr/>
        </p:nvPicPr>
        <p:blipFill rotWithShape="1">
          <a:blip r:embed="rId4"/>
          <a:srcRect l="11032" t="3149" r="20869" b="2266"/>
          <a:stretch/>
        </p:blipFill>
        <p:spPr>
          <a:xfrm>
            <a:off x="3034619" y="1330766"/>
            <a:ext cx="3511192" cy="4876657"/>
          </a:xfrm>
          <a:prstGeom prst="rect">
            <a:avLst/>
          </a:prstGeom>
        </p:spPr>
      </p:pic>
      <p:pic>
        <p:nvPicPr>
          <p:cNvPr id="16" name="Picture 15">
            <a:extLst>
              <a:ext uri="{FF2B5EF4-FFF2-40B4-BE49-F238E27FC236}">
                <a16:creationId xmlns:a16="http://schemas.microsoft.com/office/drawing/2014/main" id="{9C7FF0CA-87F2-0745-BC1C-BD3BAB3A5B6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1031" t="3152" r="20869" b="2263"/>
          <a:stretch/>
        </p:blipFill>
        <p:spPr>
          <a:xfrm>
            <a:off x="3034619" y="1330766"/>
            <a:ext cx="3511192" cy="4876657"/>
          </a:xfrm>
          <a:prstGeom prst="rect">
            <a:avLst/>
          </a:prstGeom>
        </p:spPr>
      </p:pic>
      <p:sp>
        <p:nvSpPr>
          <p:cNvPr id="9" name="TextBox 8"/>
          <p:cNvSpPr txBox="1"/>
          <p:nvPr/>
        </p:nvSpPr>
        <p:spPr>
          <a:xfrm>
            <a:off x="3401758" y="5568320"/>
            <a:ext cx="1604079" cy="461665"/>
          </a:xfrm>
          <a:prstGeom prst="rect">
            <a:avLst/>
          </a:prstGeom>
          <a:solidFill>
            <a:schemeClr val="tx2">
              <a:alpha val="60000"/>
            </a:schemeClr>
          </a:solidFill>
        </p:spPr>
        <p:txBody>
          <a:bodyPr wrap="square" rtlCol="0">
            <a:spAutoFit/>
          </a:bodyPr>
          <a:lstStyle/>
          <a:p>
            <a:pPr algn="ctr"/>
            <a:r>
              <a:rPr lang="en-US" sz="2400" b="1" dirty="0">
                <a:solidFill>
                  <a:schemeClr val="bg1"/>
                </a:solidFill>
              </a:rPr>
              <a:t>Nearshore</a:t>
            </a:r>
          </a:p>
        </p:txBody>
      </p:sp>
      <p:sp>
        <p:nvSpPr>
          <p:cNvPr id="32" name="TextBox 31">
            <a:extLst>
              <a:ext uri="{FF2B5EF4-FFF2-40B4-BE49-F238E27FC236}">
                <a16:creationId xmlns:a16="http://schemas.microsoft.com/office/drawing/2014/main" id="{595527BE-B868-EC4C-A4FC-DDF4E7E394DE}"/>
              </a:ext>
            </a:extLst>
          </p:cNvPr>
          <p:cNvSpPr txBox="1"/>
          <p:nvPr/>
        </p:nvSpPr>
        <p:spPr>
          <a:xfrm>
            <a:off x="3145091" y="291350"/>
            <a:ext cx="5004190" cy="461665"/>
          </a:xfrm>
          <a:prstGeom prst="rect">
            <a:avLst/>
          </a:prstGeom>
          <a:noFill/>
        </p:spPr>
        <p:txBody>
          <a:bodyPr wrap="none" rtlCol="0">
            <a:spAutoFit/>
          </a:bodyPr>
          <a:lstStyle/>
          <a:p>
            <a:r>
              <a:rPr lang="en-US" sz="2400" dirty="0"/>
              <a:t>Migration corridors and stop-over sites</a:t>
            </a:r>
          </a:p>
        </p:txBody>
      </p:sp>
      <p:grpSp>
        <p:nvGrpSpPr>
          <p:cNvPr id="30" name="Group 29">
            <a:extLst>
              <a:ext uri="{FF2B5EF4-FFF2-40B4-BE49-F238E27FC236}">
                <a16:creationId xmlns:a16="http://schemas.microsoft.com/office/drawing/2014/main" id="{EDD8F383-3B51-5747-BC3B-C4832C1F04D2}"/>
              </a:ext>
            </a:extLst>
          </p:cNvPr>
          <p:cNvGrpSpPr/>
          <p:nvPr/>
        </p:nvGrpSpPr>
        <p:grpSpPr>
          <a:xfrm>
            <a:off x="6552668" y="2493377"/>
            <a:ext cx="2911310" cy="3649726"/>
            <a:chOff x="9308667" y="2852604"/>
            <a:chExt cx="2911310" cy="3649726"/>
          </a:xfrm>
        </p:grpSpPr>
        <p:sp>
          <p:nvSpPr>
            <p:cNvPr id="37" name="TextBox 36">
              <a:extLst>
                <a:ext uri="{FF2B5EF4-FFF2-40B4-BE49-F238E27FC236}">
                  <a16:creationId xmlns:a16="http://schemas.microsoft.com/office/drawing/2014/main" id="{DAB1A78D-D168-2246-8DCE-5EEE02C1E059}"/>
                </a:ext>
              </a:extLst>
            </p:cNvPr>
            <p:cNvSpPr txBox="1"/>
            <p:nvPr/>
          </p:nvSpPr>
          <p:spPr>
            <a:xfrm>
              <a:off x="9308667" y="2852604"/>
              <a:ext cx="2911310" cy="415498"/>
            </a:xfrm>
            <a:prstGeom prst="rect">
              <a:avLst/>
            </a:prstGeom>
            <a:noFill/>
          </p:spPr>
          <p:txBody>
            <a:bodyPr wrap="none" rtlCol="0">
              <a:spAutoFit/>
            </a:bodyPr>
            <a:lstStyle/>
            <a:p>
              <a:r>
                <a:rPr lang="en-US" sz="2100" dirty="0"/>
                <a:t>Movement characteristic</a:t>
              </a:r>
            </a:p>
          </p:txBody>
        </p:sp>
        <p:sp>
          <p:nvSpPr>
            <p:cNvPr id="35" name="TextBox 34">
              <a:extLst>
                <a:ext uri="{FF2B5EF4-FFF2-40B4-BE49-F238E27FC236}">
                  <a16:creationId xmlns:a16="http://schemas.microsoft.com/office/drawing/2014/main" id="{FD1A1807-B128-EB44-B2C3-2F3B21FB757D}"/>
                </a:ext>
              </a:extLst>
            </p:cNvPr>
            <p:cNvSpPr txBox="1"/>
            <p:nvPr/>
          </p:nvSpPr>
          <p:spPr>
            <a:xfrm>
              <a:off x="10163807" y="5825222"/>
              <a:ext cx="1783886" cy="677108"/>
            </a:xfrm>
            <a:prstGeom prst="rect">
              <a:avLst/>
            </a:prstGeom>
            <a:noFill/>
          </p:spPr>
          <p:txBody>
            <a:bodyPr wrap="none" rtlCol="0">
              <a:spAutoFit/>
            </a:bodyPr>
            <a:lstStyle/>
            <a:p>
              <a:r>
                <a:rPr lang="en-US" sz="2000" b="1" dirty="0"/>
                <a:t>Area-restricted</a:t>
              </a:r>
              <a:br>
                <a:rPr lang="en-US" dirty="0"/>
              </a:br>
              <a:r>
                <a:rPr lang="en-US" i="1" dirty="0"/>
                <a:t>stopping over</a:t>
              </a:r>
              <a:endParaRPr lang="en-US" dirty="0"/>
            </a:p>
          </p:txBody>
        </p:sp>
        <p:sp>
          <p:nvSpPr>
            <p:cNvPr id="36" name="TextBox 35">
              <a:extLst>
                <a:ext uri="{FF2B5EF4-FFF2-40B4-BE49-F238E27FC236}">
                  <a16:creationId xmlns:a16="http://schemas.microsoft.com/office/drawing/2014/main" id="{14CA05EE-DA10-EA4C-9385-455B0B4DE468}"/>
                </a:ext>
              </a:extLst>
            </p:cNvPr>
            <p:cNvSpPr txBox="1"/>
            <p:nvPr/>
          </p:nvSpPr>
          <p:spPr>
            <a:xfrm>
              <a:off x="10146742" y="3223146"/>
              <a:ext cx="1087542" cy="677108"/>
            </a:xfrm>
            <a:prstGeom prst="rect">
              <a:avLst/>
            </a:prstGeom>
            <a:noFill/>
          </p:spPr>
          <p:txBody>
            <a:bodyPr wrap="none" rtlCol="0">
              <a:spAutoFit/>
            </a:bodyPr>
            <a:lstStyle/>
            <a:p>
              <a:r>
                <a:rPr lang="en-US" sz="2000" b="1" dirty="0"/>
                <a:t>Directed</a:t>
              </a:r>
              <a:br>
                <a:rPr lang="en-US" sz="2000" b="1" dirty="0"/>
              </a:br>
              <a:r>
                <a:rPr lang="en-US" i="1" dirty="0"/>
                <a:t>transiting</a:t>
              </a:r>
              <a:endParaRPr lang="en-US" dirty="0"/>
            </a:p>
          </p:txBody>
        </p:sp>
        <p:sp>
          <p:nvSpPr>
            <p:cNvPr id="40" name="Up Arrow 39">
              <a:extLst>
                <a:ext uri="{FF2B5EF4-FFF2-40B4-BE49-F238E27FC236}">
                  <a16:creationId xmlns:a16="http://schemas.microsoft.com/office/drawing/2014/main" id="{E1A057EF-CE8A-264E-B075-D51B31029BB6}"/>
                </a:ext>
              </a:extLst>
            </p:cNvPr>
            <p:cNvSpPr>
              <a:spLocks noChangeAspect="1"/>
            </p:cNvSpPr>
            <p:nvPr/>
          </p:nvSpPr>
          <p:spPr>
            <a:xfrm>
              <a:off x="9501802" y="3339862"/>
              <a:ext cx="648000" cy="3096458"/>
            </a:xfrm>
            <a:prstGeom prst="upArrow">
              <a:avLst>
                <a:gd name="adj1" fmla="val 59751"/>
                <a:gd name="adj2" fmla="val 72752"/>
              </a:avLst>
            </a:prstGeom>
            <a:blipFill>
              <a:blip r:embed="rId6"/>
              <a:stretch>
                <a:fillRect r="-392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A786468-D78C-164C-B8B7-6496E3F277F8}"/>
              </a:ext>
            </a:extLst>
          </p:cNvPr>
          <p:cNvSpPr/>
          <p:nvPr/>
        </p:nvSpPr>
        <p:spPr>
          <a:xfrm>
            <a:off x="6606455" y="2908875"/>
            <a:ext cx="855140" cy="178799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513AAFB-9457-1649-A7E0-FE2D0BB13147}"/>
              </a:ext>
            </a:extLst>
          </p:cNvPr>
          <p:cNvSpPr/>
          <p:nvPr/>
        </p:nvSpPr>
        <p:spPr>
          <a:xfrm>
            <a:off x="6745803" y="4696867"/>
            <a:ext cx="2445891" cy="1446236"/>
          </a:xfrm>
          <a:prstGeom prst="rect">
            <a:avLst/>
          </a:prstGeom>
          <a:noFill/>
          <a:ln w="34925">
            <a:solidFill>
              <a:srgbClr val="7030A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402286-6395-2346-A87F-901BBF0DB4B8}"/>
              </a:ext>
            </a:extLst>
          </p:cNvPr>
          <p:cNvSpPr txBox="1"/>
          <p:nvPr/>
        </p:nvSpPr>
        <p:spPr>
          <a:xfrm>
            <a:off x="-19050" y="6515100"/>
            <a:ext cx="5597366" cy="369332"/>
          </a:xfrm>
          <a:prstGeom prst="rect">
            <a:avLst/>
          </a:prstGeom>
          <a:noFill/>
        </p:spPr>
        <p:txBody>
          <a:bodyPr wrap="none" rtlCol="0">
            <a:spAutoFit/>
          </a:bodyPr>
          <a:lstStyle/>
          <a:p>
            <a:r>
              <a:rPr lang="en-US" dirty="0"/>
              <a:t>Project collaborators: Marianne Marcoux, Nigel Hussey, …</a:t>
            </a:r>
          </a:p>
        </p:txBody>
      </p:sp>
      <p:sp>
        <p:nvSpPr>
          <p:cNvPr id="2" name="TextBox 1">
            <a:extLst>
              <a:ext uri="{FF2B5EF4-FFF2-40B4-BE49-F238E27FC236}">
                <a16:creationId xmlns:a16="http://schemas.microsoft.com/office/drawing/2014/main" id="{94B6A794-B9BF-4D34-29CE-F0763AFA7CF7}"/>
              </a:ext>
            </a:extLst>
          </p:cNvPr>
          <p:cNvSpPr txBox="1"/>
          <p:nvPr/>
        </p:nvSpPr>
        <p:spPr>
          <a:xfrm>
            <a:off x="8478285" y="6515100"/>
            <a:ext cx="3698000" cy="369332"/>
          </a:xfrm>
          <a:prstGeom prst="rect">
            <a:avLst/>
          </a:prstGeom>
          <a:noFill/>
        </p:spPr>
        <p:txBody>
          <a:bodyPr wrap="none" rtlCol="0">
            <a:spAutoFit/>
          </a:bodyPr>
          <a:lstStyle/>
          <a:p>
            <a:r>
              <a:rPr lang="en-US" dirty="0" err="1"/>
              <a:t>Shuert</a:t>
            </a:r>
            <a:r>
              <a:rPr lang="en-US" dirty="0"/>
              <a:t> et al. 2023 Movement Ecology</a:t>
            </a:r>
          </a:p>
        </p:txBody>
      </p:sp>
      <p:pic>
        <p:nvPicPr>
          <p:cNvPr id="5" name="Picture 4">
            <a:extLst>
              <a:ext uri="{FF2B5EF4-FFF2-40B4-BE49-F238E27FC236}">
                <a16:creationId xmlns:a16="http://schemas.microsoft.com/office/drawing/2014/main" id="{9DB475A7-3320-E10A-96FD-43EDE7035D4F}"/>
              </a:ext>
            </a:extLst>
          </p:cNvPr>
          <p:cNvPicPr>
            <a:picLocks noChangeAspect="1"/>
          </p:cNvPicPr>
          <p:nvPr/>
        </p:nvPicPr>
        <p:blipFill rotWithShape="1">
          <a:blip r:embed="rId7"/>
          <a:srcRect l="35712" t="29787" r="39254" b="42035"/>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6718CC25-7849-181F-74BB-917F6AA38F60}"/>
              </a:ext>
            </a:extLst>
          </p:cNvPr>
          <p:cNvSpPr txBox="1"/>
          <p:nvPr/>
        </p:nvSpPr>
        <p:spPr>
          <a:xfrm>
            <a:off x="9923145" y="1173021"/>
            <a:ext cx="2404313" cy="800219"/>
          </a:xfrm>
          <a:prstGeom prst="rect">
            <a:avLst/>
          </a:prstGeom>
          <a:noFill/>
        </p:spPr>
        <p:txBody>
          <a:bodyPr wrap="none" rtlCol="0">
            <a:spAutoFit/>
          </a:bodyPr>
          <a:lstStyle/>
          <a:p>
            <a:pPr algn="ctr"/>
            <a:r>
              <a:rPr lang="en-US" sz="2600" dirty="0">
                <a:solidFill>
                  <a:schemeClr val="bg1"/>
                </a:solidFill>
              </a:rPr>
              <a:t>Co</a:t>
            </a:r>
            <a:r>
              <a:rPr lang="en-US" sz="2500" dirty="0">
                <a:solidFill>
                  <a:schemeClr val="bg1"/>
                </a:solidFill>
              </a:rPr>
              <a:t>urtney </a:t>
            </a:r>
            <a:r>
              <a:rPr lang="en-US" sz="2500" dirty="0" err="1">
                <a:solidFill>
                  <a:schemeClr val="bg1"/>
                </a:solidFill>
              </a:rPr>
              <a:t>Shuert</a:t>
            </a:r>
            <a:br>
              <a:rPr lang="en-US" sz="2600" dirty="0">
                <a:solidFill>
                  <a:schemeClr val="bg1"/>
                </a:solidFill>
              </a:rPr>
            </a:br>
            <a:r>
              <a:rPr lang="en-US" sz="2000" dirty="0">
                <a:solidFill>
                  <a:schemeClr val="bg1"/>
                </a:solidFill>
              </a:rPr>
              <a:t>Former postdoc</a:t>
            </a:r>
          </a:p>
        </p:txBody>
      </p:sp>
    </p:spTree>
    <p:extLst>
      <p:ext uri="{BB962C8B-B14F-4D97-AF65-F5344CB8AC3E}">
        <p14:creationId xmlns:p14="http://schemas.microsoft.com/office/powerpoint/2010/main" val="175819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9613A-0614-E7CF-CFD5-26B51F226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5AB9F-56F0-9B6C-5D58-8F12139218F2}"/>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31FA627F-A068-92A2-611E-FB8E946A5E56}"/>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0EC7BDF0-A2B8-765B-00C3-B1BA985EC6D7}"/>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b="1" dirty="0">
                <a:solidFill>
                  <a:srgbClr val="7030A0"/>
                </a:solidFill>
              </a:rPr>
              <a:t>Step 2: analysis of interest </a:t>
            </a:r>
          </a:p>
          <a:p>
            <a:pPr lvl="1"/>
            <a:r>
              <a:rPr lang="en-US" b="1" dirty="0">
                <a:solidFill>
                  <a:srgbClr val="7030A0"/>
                </a:solidFill>
              </a:rPr>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
        <p:nvSpPr>
          <p:cNvPr id="4" name="Rectangle 3">
            <a:extLst>
              <a:ext uri="{FF2B5EF4-FFF2-40B4-BE49-F238E27FC236}">
                <a16:creationId xmlns:a16="http://schemas.microsoft.com/office/drawing/2014/main" id="{14A0ED4B-DE47-F305-BDEE-0A1F6AF31988}"/>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57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D2FE-489C-F8C7-4FBE-B98B9C4E4D07}"/>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77F6E089-9B99-BF97-8BBC-792EF4964C84}"/>
              </a:ext>
            </a:extLst>
          </p:cNvPr>
          <p:cNvPicPr>
            <a:picLocks noChangeAspect="1"/>
          </p:cNvPicPr>
          <p:nvPr/>
        </p:nvPicPr>
        <p:blipFill rotWithShape="1">
          <a:blip r:embed="rId3"/>
          <a:srcRect l="32521" r="4475"/>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7" name="TextBox 26">
            <a:extLst>
              <a:ext uri="{FF2B5EF4-FFF2-40B4-BE49-F238E27FC236}">
                <a16:creationId xmlns:a16="http://schemas.microsoft.com/office/drawing/2014/main" id="{8FA667EF-CD6F-1555-9544-E0B796E70600}"/>
              </a:ext>
            </a:extLst>
          </p:cNvPr>
          <p:cNvSpPr txBox="1"/>
          <p:nvPr/>
        </p:nvSpPr>
        <p:spPr>
          <a:xfrm>
            <a:off x="-19050" y="6515100"/>
            <a:ext cx="5597366" cy="369332"/>
          </a:xfrm>
          <a:prstGeom prst="rect">
            <a:avLst/>
          </a:prstGeom>
          <a:noFill/>
        </p:spPr>
        <p:txBody>
          <a:bodyPr wrap="none" rtlCol="0">
            <a:spAutoFit/>
          </a:bodyPr>
          <a:lstStyle/>
          <a:p>
            <a:r>
              <a:rPr lang="en-US" dirty="0"/>
              <a:t>Project collaborators: Marianne Marcoux, Nigel Hussey, …</a:t>
            </a:r>
          </a:p>
        </p:txBody>
      </p:sp>
      <p:sp>
        <p:nvSpPr>
          <p:cNvPr id="2" name="TextBox 1">
            <a:extLst>
              <a:ext uri="{FF2B5EF4-FFF2-40B4-BE49-F238E27FC236}">
                <a16:creationId xmlns:a16="http://schemas.microsoft.com/office/drawing/2014/main" id="{05CF758F-CFB6-FE30-DD09-02A7F24CF7F3}"/>
              </a:ext>
            </a:extLst>
          </p:cNvPr>
          <p:cNvSpPr txBox="1"/>
          <p:nvPr/>
        </p:nvSpPr>
        <p:spPr>
          <a:xfrm>
            <a:off x="8478285" y="6515100"/>
            <a:ext cx="3698000" cy="369332"/>
          </a:xfrm>
          <a:prstGeom prst="rect">
            <a:avLst/>
          </a:prstGeom>
          <a:noFill/>
        </p:spPr>
        <p:txBody>
          <a:bodyPr wrap="none" rtlCol="0">
            <a:spAutoFit/>
          </a:bodyPr>
          <a:lstStyle/>
          <a:p>
            <a:r>
              <a:rPr lang="en-US" dirty="0" err="1"/>
              <a:t>Shuert</a:t>
            </a:r>
            <a:r>
              <a:rPr lang="en-US" dirty="0"/>
              <a:t> et al. 2023 Movement Ecology</a:t>
            </a:r>
          </a:p>
        </p:txBody>
      </p:sp>
      <p:pic>
        <p:nvPicPr>
          <p:cNvPr id="5" name="Picture 4">
            <a:extLst>
              <a:ext uri="{FF2B5EF4-FFF2-40B4-BE49-F238E27FC236}">
                <a16:creationId xmlns:a16="http://schemas.microsoft.com/office/drawing/2014/main" id="{3BA05BCC-5C9C-B50D-F631-F0F36D956CBE}"/>
              </a:ext>
            </a:extLst>
          </p:cNvPr>
          <p:cNvPicPr>
            <a:picLocks noChangeAspect="1"/>
          </p:cNvPicPr>
          <p:nvPr/>
        </p:nvPicPr>
        <p:blipFill rotWithShape="1">
          <a:blip r:embed="rId4"/>
          <a:srcRect l="35712" t="29787" r="39254" b="42035"/>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CE28BFA5-A61E-AC5C-873B-811387DE15A4}"/>
              </a:ext>
            </a:extLst>
          </p:cNvPr>
          <p:cNvSpPr txBox="1"/>
          <p:nvPr/>
        </p:nvSpPr>
        <p:spPr>
          <a:xfrm>
            <a:off x="9923145" y="1173021"/>
            <a:ext cx="2404313" cy="800219"/>
          </a:xfrm>
          <a:prstGeom prst="rect">
            <a:avLst/>
          </a:prstGeom>
          <a:noFill/>
        </p:spPr>
        <p:txBody>
          <a:bodyPr wrap="none" rtlCol="0">
            <a:spAutoFit/>
          </a:bodyPr>
          <a:lstStyle/>
          <a:p>
            <a:pPr algn="ctr"/>
            <a:r>
              <a:rPr lang="en-US" sz="2600" dirty="0">
                <a:solidFill>
                  <a:schemeClr val="bg1"/>
                </a:solidFill>
              </a:rPr>
              <a:t>Co</a:t>
            </a:r>
            <a:r>
              <a:rPr lang="en-US" sz="2500" dirty="0">
                <a:solidFill>
                  <a:schemeClr val="bg1"/>
                </a:solidFill>
              </a:rPr>
              <a:t>urtney </a:t>
            </a:r>
            <a:r>
              <a:rPr lang="en-US" sz="2500" dirty="0" err="1">
                <a:solidFill>
                  <a:schemeClr val="bg1"/>
                </a:solidFill>
              </a:rPr>
              <a:t>Shuert</a:t>
            </a:r>
            <a:br>
              <a:rPr lang="en-US" sz="2600">
                <a:solidFill>
                  <a:schemeClr val="bg1"/>
                </a:solidFill>
              </a:rPr>
            </a:br>
            <a:r>
              <a:rPr lang="en-US" sz="2000">
                <a:solidFill>
                  <a:schemeClr val="bg1"/>
                </a:solidFill>
              </a:rPr>
              <a:t>Former postdoc</a:t>
            </a:r>
            <a:endParaRPr lang="en-US" sz="2000" dirty="0">
              <a:solidFill>
                <a:schemeClr val="bg1"/>
              </a:solidFill>
            </a:endParaRPr>
          </a:p>
        </p:txBody>
      </p:sp>
      <p:pic>
        <p:nvPicPr>
          <p:cNvPr id="8" name="Picture 7">
            <a:extLst>
              <a:ext uri="{FF2B5EF4-FFF2-40B4-BE49-F238E27FC236}">
                <a16:creationId xmlns:a16="http://schemas.microsoft.com/office/drawing/2014/main" id="{F9A2ADC7-41A2-FCC9-20C4-0BD5E6B48BB1}"/>
              </a:ext>
            </a:extLst>
          </p:cNvPr>
          <p:cNvPicPr>
            <a:picLocks noChangeAspect="1"/>
          </p:cNvPicPr>
          <p:nvPr/>
        </p:nvPicPr>
        <p:blipFill>
          <a:blip r:embed="rId5"/>
          <a:stretch>
            <a:fillRect/>
          </a:stretch>
        </p:blipFill>
        <p:spPr>
          <a:xfrm>
            <a:off x="3224431" y="0"/>
            <a:ext cx="5743138" cy="6444000"/>
          </a:xfrm>
          <a:prstGeom prst="rect">
            <a:avLst/>
          </a:prstGeom>
        </p:spPr>
      </p:pic>
    </p:spTree>
    <p:extLst>
      <p:ext uri="{BB962C8B-B14F-4D97-AF65-F5344CB8AC3E}">
        <p14:creationId xmlns:p14="http://schemas.microsoft.com/office/powerpoint/2010/main" val="2754245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AB7E0-E241-DE4D-0867-E71E588CF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3C25B-64A8-CECA-45BC-8DEE111E223B}"/>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C09923E3-1EBD-FF21-B661-1183251DD861}"/>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B20A54A8-CA4B-165B-5FB4-8283C0026691}"/>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b="1" dirty="0">
                <a:solidFill>
                  <a:srgbClr val="7030A0"/>
                </a:solidFill>
              </a:rPr>
              <a:t>Step 2: analysis of interest </a:t>
            </a:r>
          </a:p>
          <a:p>
            <a:pPr lvl="1"/>
            <a:r>
              <a:rPr lang="en-US" b="1" dirty="0">
                <a:solidFill>
                  <a:srgbClr val="7030A0"/>
                </a:solidFill>
              </a:rPr>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solidFill>
                  <a:srgbClr val="FF0000"/>
                </a:solidFill>
              </a:rPr>
              <a:t>don’t propagate error </a:t>
            </a:r>
            <a:br>
              <a:rPr lang="en-US" dirty="0">
                <a:solidFill>
                  <a:srgbClr val="FF0000"/>
                </a:solidFill>
              </a:rPr>
            </a:br>
            <a:r>
              <a:rPr lang="en-US" dirty="0">
                <a:solidFill>
                  <a:srgbClr val="FF0000"/>
                </a:solidFill>
              </a:rPr>
              <a:t>(except if we use multiple imputation)</a:t>
            </a:r>
          </a:p>
          <a:p>
            <a:endParaRPr lang="en-US" dirty="0"/>
          </a:p>
        </p:txBody>
      </p:sp>
      <p:sp>
        <p:nvSpPr>
          <p:cNvPr id="4" name="Rectangle 3">
            <a:extLst>
              <a:ext uri="{FF2B5EF4-FFF2-40B4-BE49-F238E27FC236}">
                <a16:creationId xmlns:a16="http://schemas.microsoft.com/office/drawing/2014/main" id="{75DE570B-3218-45F8-EFF2-C1B89A995BDC}"/>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964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pic>
        <p:nvPicPr>
          <p:cNvPr id="5" name="Content Placeholder 4">
            <a:extLst>
              <a:ext uri="{FF2B5EF4-FFF2-40B4-BE49-F238E27FC236}">
                <a16:creationId xmlns:a16="http://schemas.microsoft.com/office/drawing/2014/main" id="{FB3D0FCF-53E4-799E-0998-C52341143FA2}"/>
              </a:ext>
            </a:extLst>
          </p:cNvPr>
          <p:cNvPicPr>
            <a:picLocks noGrp="1" noChangeAspect="1"/>
          </p:cNvPicPr>
          <p:nvPr>
            <p:ph idx="1"/>
          </p:nvPr>
        </p:nvPicPr>
        <p:blipFill>
          <a:blip r:embed="rId2"/>
          <a:stretch>
            <a:fillRect/>
          </a:stretch>
        </p:blipFill>
        <p:spPr>
          <a:xfrm>
            <a:off x="838200" y="2652485"/>
            <a:ext cx="9973260" cy="2628000"/>
          </a:xfrm>
        </p:spPr>
      </p:pic>
    </p:spTree>
    <p:extLst>
      <p:ext uri="{BB962C8B-B14F-4D97-AF65-F5344CB8AC3E}">
        <p14:creationId xmlns:p14="http://schemas.microsoft.com/office/powerpoint/2010/main" val="3782776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Table 63">
            <a:extLst>
              <a:ext uri="{FF2B5EF4-FFF2-40B4-BE49-F238E27FC236}">
                <a16:creationId xmlns:a16="http://schemas.microsoft.com/office/drawing/2014/main" id="{48D4A276-83F7-A4EC-DE26-DCE53840B644}"/>
              </a:ext>
            </a:extLst>
          </p:cNvPr>
          <p:cNvGraphicFramePr>
            <a:graphicFrameLocks noGrp="1"/>
          </p:cNvGraphicFramePr>
          <p:nvPr>
            <p:extLst>
              <p:ext uri="{D42A27DB-BD31-4B8C-83A1-F6EECF244321}">
                <p14:modId xmlns:p14="http://schemas.microsoft.com/office/powerpoint/2010/main" val="427927774"/>
              </p:ext>
            </p:extLst>
          </p:nvPr>
        </p:nvGraphicFramePr>
        <p:xfrm>
          <a:off x="3537453" y="3001509"/>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sp>
        <p:nvSpPr>
          <p:cNvPr id="4" name="Title 1">
            <a:extLst>
              <a:ext uri="{FF2B5EF4-FFF2-40B4-BE49-F238E27FC236}">
                <a16:creationId xmlns:a16="http://schemas.microsoft.com/office/drawing/2014/main" id="{28CEBD15-7686-8B75-0B5D-2A7DEFE7A70C}"/>
              </a:ext>
            </a:extLst>
          </p:cNvPr>
          <p:cNvSpPr>
            <a:spLocks noGrp="1"/>
          </p:cNvSpPr>
          <p:nvPr>
            <p:ph type="title"/>
          </p:nvPr>
        </p:nvSpPr>
        <p:spPr>
          <a:xfrm>
            <a:off x="190808" y="125099"/>
            <a:ext cx="10515600" cy="1325563"/>
          </a:xfrm>
        </p:spPr>
        <p:txBody>
          <a:bodyPr/>
          <a:lstStyle/>
          <a:p>
            <a:r>
              <a:rPr lang="en-US" dirty="0"/>
              <a:t>Multiple imputation</a:t>
            </a:r>
          </a:p>
        </p:txBody>
      </p:sp>
      <p:cxnSp>
        <p:nvCxnSpPr>
          <p:cNvPr id="7" name="Straight Connector 6">
            <a:extLst>
              <a:ext uri="{FF2B5EF4-FFF2-40B4-BE49-F238E27FC236}">
                <a16:creationId xmlns:a16="http://schemas.microsoft.com/office/drawing/2014/main" id="{636A3DF4-5568-0EAA-D15E-D5B78AAB9392}"/>
              </a:ext>
            </a:extLst>
          </p:cNvPr>
          <p:cNvCxnSpPr>
            <a:cxnSpLocks/>
          </p:cNvCxnSpPr>
          <p:nvPr/>
        </p:nvCxnSpPr>
        <p:spPr>
          <a:xfrm flipV="1">
            <a:off x="200525" y="4070117"/>
            <a:ext cx="346982" cy="151039"/>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4F277D3-C16B-A922-77E4-309DCADAD526}"/>
              </a:ext>
            </a:extLst>
          </p:cNvPr>
          <p:cNvCxnSpPr>
            <a:cxnSpLocks/>
          </p:cNvCxnSpPr>
          <p:nvPr/>
        </p:nvCxnSpPr>
        <p:spPr>
          <a:xfrm>
            <a:off x="547507" y="4068756"/>
            <a:ext cx="152400" cy="152400"/>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C8A82AE-B58A-9AF1-3805-BBEDF6D857CD}"/>
              </a:ext>
            </a:extLst>
          </p:cNvPr>
          <p:cNvCxnSpPr>
            <a:cxnSpLocks/>
          </p:cNvCxnSpPr>
          <p:nvPr/>
        </p:nvCxnSpPr>
        <p:spPr>
          <a:xfrm flipV="1">
            <a:off x="699907" y="3140409"/>
            <a:ext cx="729343" cy="1080747"/>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257F481-56DE-2738-A587-29667C2EC9C9}"/>
              </a:ext>
            </a:extLst>
          </p:cNvPr>
          <p:cNvCxnSpPr>
            <a:cxnSpLocks/>
          </p:cNvCxnSpPr>
          <p:nvPr/>
        </p:nvCxnSpPr>
        <p:spPr>
          <a:xfrm flipV="1">
            <a:off x="1314950" y="3140409"/>
            <a:ext cx="114300" cy="705191"/>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18E4D0-4336-6C88-897E-CA02A5C38479}"/>
              </a:ext>
            </a:extLst>
          </p:cNvPr>
          <p:cNvCxnSpPr>
            <a:cxnSpLocks/>
          </p:cNvCxnSpPr>
          <p:nvPr/>
        </p:nvCxnSpPr>
        <p:spPr>
          <a:xfrm flipV="1">
            <a:off x="1314950" y="3680782"/>
            <a:ext cx="371475" cy="164818"/>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 name="Right Arrow 20">
            <a:extLst>
              <a:ext uri="{FF2B5EF4-FFF2-40B4-BE49-F238E27FC236}">
                <a16:creationId xmlns:a16="http://schemas.microsoft.com/office/drawing/2014/main" id="{9FB84739-AD88-FC61-3841-98F27EDD74D0}"/>
              </a:ext>
            </a:extLst>
          </p:cNvPr>
          <p:cNvSpPr/>
          <p:nvPr/>
        </p:nvSpPr>
        <p:spPr>
          <a:xfrm>
            <a:off x="1864478" y="3502694"/>
            <a:ext cx="1530037" cy="34290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78A034C-A047-85AE-777F-F41D7A19E318}"/>
              </a:ext>
            </a:extLst>
          </p:cNvPr>
          <p:cNvCxnSpPr>
            <a:cxnSpLocks noChangeAspect="1"/>
          </p:cNvCxnSpPr>
          <p:nvPr/>
        </p:nvCxnSpPr>
        <p:spPr>
          <a:xfrm flipV="1">
            <a:off x="3601494" y="4068756"/>
            <a:ext cx="144000" cy="10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D70475-6D4F-BE59-E518-E120CDE4DE66}"/>
              </a:ext>
            </a:extLst>
          </p:cNvPr>
          <p:cNvCxnSpPr>
            <a:cxnSpLocks noChangeAspect="1"/>
          </p:cNvCxnSpPr>
          <p:nvPr/>
        </p:nvCxnSpPr>
        <p:spPr>
          <a:xfrm flipV="1">
            <a:off x="3746583" y="3680782"/>
            <a:ext cx="185741" cy="387974"/>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04082-7ADE-3D98-FBE9-8C3687BDA4CE}"/>
              </a:ext>
            </a:extLst>
          </p:cNvPr>
          <p:cNvCxnSpPr>
            <a:cxnSpLocks noChangeAspect="1"/>
          </p:cNvCxnSpPr>
          <p:nvPr/>
        </p:nvCxnSpPr>
        <p:spPr>
          <a:xfrm flipV="1">
            <a:off x="3932324" y="3502695"/>
            <a:ext cx="300037" cy="178087"/>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A656325-5BA8-C96F-E376-3833E9C762A4}"/>
              </a:ext>
            </a:extLst>
          </p:cNvPr>
          <p:cNvCxnSpPr>
            <a:cxnSpLocks noChangeAspect="1"/>
          </p:cNvCxnSpPr>
          <p:nvPr/>
        </p:nvCxnSpPr>
        <p:spPr>
          <a:xfrm flipH="1">
            <a:off x="4518109" y="3345533"/>
            <a:ext cx="300037" cy="15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B51078-48D0-11BA-2DFC-ABEC7F4EAECB}"/>
              </a:ext>
            </a:extLst>
          </p:cNvPr>
          <p:cNvCxnSpPr>
            <a:cxnSpLocks noChangeAspect="1"/>
          </p:cNvCxnSpPr>
          <p:nvPr/>
        </p:nvCxnSpPr>
        <p:spPr>
          <a:xfrm>
            <a:off x="4818146" y="3345533"/>
            <a:ext cx="300037" cy="15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AF89DDD-7B61-AF56-3F59-E4C23448FB23}"/>
              </a:ext>
            </a:extLst>
          </p:cNvPr>
          <p:cNvCxnSpPr>
            <a:cxnSpLocks noChangeAspect="1"/>
          </p:cNvCxnSpPr>
          <p:nvPr/>
        </p:nvCxnSpPr>
        <p:spPr>
          <a:xfrm>
            <a:off x="4232361" y="3502695"/>
            <a:ext cx="285748" cy="0"/>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aphicFrame>
        <p:nvGraphicFramePr>
          <p:cNvPr id="72" name="Table 71">
            <a:extLst>
              <a:ext uri="{FF2B5EF4-FFF2-40B4-BE49-F238E27FC236}">
                <a16:creationId xmlns:a16="http://schemas.microsoft.com/office/drawing/2014/main" id="{65AA8435-37C9-9100-06C1-B5D78072859E}"/>
              </a:ext>
            </a:extLst>
          </p:cNvPr>
          <p:cNvGraphicFramePr>
            <a:graphicFrameLocks noGrp="1"/>
          </p:cNvGraphicFramePr>
          <p:nvPr>
            <p:extLst>
              <p:ext uri="{D42A27DB-BD31-4B8C-83A1-F6EECF244321}">
                <p14:modId xmlns:p14="http://schemas.microsoft.com/office/powerpoint/2010/main" val="3420149175"/>
              </p:ext>
            </p:extLst>
          </p:nvPr>
        </p:nvGraphicFramePr>
        <p:xfrm>
          <a:off x="3537453" y="1304254"/>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dirty="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grpSp>
        <p:nvGrpSpPr>
          <p:cNvPr id="109" name="Group 108">
            <a:extLst>
              <a:ext uri="{FF2B5EF4-FFF2-40B4-BE49-F238E27FC236}">
                <a16:creationId xmlns:a16="http://schemas.microsoft.com/office/drawing/2014/main" id="{443E18A0-E03F-4E84-4AC3-F706673750EE}"/>
              </a:ext>
            </a:extLst>
          </p:cNvPr>
          <p:cNvGrpSpPr/>
          <p:nvPr/>
        </p:nvGrpSpPr>
        <p:grpSpPr>
          <a:xfrm>
            <a:off x="3607573" y="2209428"/>
            <a:ext cx="1486358" cy="306583"/>
            <a:chOff x="5975725" y="2364584"/>
            <a:chExt cx="1486358" cy="306583"/>
          </a:xfrm>
        </p:grpSpPr>
        <p:cxnSp>
          <p:nvCxnSpPr>
            <p:cNvPr id="73" name="Straight Connector 72">
              <a:extLst>
                <a:ext uri="{FF2B5EF4-FFF2-40B4-BE49-F238E27FC236}">
                  <a16:creationId xmlns:a16="http://schemas.microsoft.com/office/drawing/2014/main" id="{B3BC5D5A-B6BB-DDF7-16A5-DC9DE25A1877}"/>
                </a:ext>
              </a:extLst>
            </p:cNvPr>
            <p:cNvCxnSpPr>
              <a:cxnSpLocks/>
            </p:cNvCxnSpPr>
            <p:nvPr/>
          </p:nvCxnSpPr>
          <p:spPr>
            <a:xfrm>
              <a:off x="5975725" y="2671167"/>
              <a:ext cx="15501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2BBFE72-1E4A-C352-B955-FC734CDD4279}"/>
                </a:ext>
              </a:extLst>
            </p:cNvPr>
            <p:cNvCxnSpPr>
              <a:cxnSpLocks/>
            </p:cNvCxnSpPr>
            <p:nvPr/>
          </p:nvCxnSpPr>
          <p:spPr>
            <a:xfrm>
              <a:off x="6130735" y="2671167"/>
              <a:ext cx="17582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E16BF-873E-F792-5AD9-E46872516DB4}"/>
                </a:ext>
              </a:extLst>
            </p:cNvPr>
            <p:cNvCxnSpPr>
              <a:cxnSpLocks/>
            </p:cNvCxnSpPr>
            <p:nvPr/>
          </p:nvCxnSpPr>
          <p:spPr>
            <a:xfrm flipV="1">
              <a:off x="6304802" y="2445201"/>
              <a:ext cx="285748" cy="225966"/>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80269ED-6B2F-BDAD-C3F1-9AF0455C4415}"/>
                </a:ext>
              </a:extLst>
            </p:cNvPr>
            <p:cNvCxnSpPr>
              <a:cxnSpLocks/>
            </p:cNvCxnSpPr>
            <p:nvPr/>
          </p:nvCxnSpPr>
          <p:spPr>
            <a:xfrm flipH="1" flipV="1">
              <a:off x="6876298" y="2447120"/>
              <a:ext cx="300037" cy="26204"/>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2B7502-6094-CF0D-B9E0-DAEC4735C682}"/>
                </a:ext>
              </a:extLst>
            </p:cNvPr>
            <p:cNvCxnSpPr>
              <a:cxnSpLocks/>
            </p:cNvCxnSpPr>
            <p:nvPr/>
          </p:nvCxnSpPr>
          <p:spPr>
            <a:xfrm flipV="1">
              <a:off x="7176335" y="2364584"/>
              <a:ext cx="285748" cy="98578"/>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8AB706-529A-E20C-1066-5EEBBA92575E}"/>
                </a:ext>
              </a:extLst>
            </p:cNvPr>
            <p:cNvCxnSpPr>
              <a:cxnSpLocks/>
            </p:cNvCxnSpPr>
            <p:nvPr/>
          </p:nvCxnSpPr>
          <p:spPr>
            <a:xfrm>
              <a:off x="6590550" y="2447120"/>
              <a:ext cx="285748"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aphicFrame>
        <p:nvGraphicFramePr>
          <p:cNvPr id="89" name="Table 88">
            <a:extLst>
              <a:ext uri="{FF2B5EF4-FFF2-40B4-BE49-F238E27FC236}">
                <a16:creationId xmlns:a16="http://schemas.microsoft.com/office/drawing/2014/main" id="{37B684DF-4B76-4846-9ECA-8706DC64C551}"/>
              </a:ext>
            </a:extLst>
          </p:cNvPr>
          <p:cNvGraphicFramePr>
            <a:graphicFrameLocks noGrp="1"/>
          </p:cNvGraphicFramePr>
          <p:nvPr>
            <p:extLst>
              <p:ext uri="{D42A27DB-BD31-4B8C-83A1-F6EECF244321}">
                <p14:modId xmlns:p14="http://schemas.microsoft.com/office/powerpoint/2010/main" val="2013894369"/>
              </p:ext>
            </p:extLst>
          </p:nvPr>
        </p:nvGraphicFramePr>
        <p:xfrm>
          <a:off x="3537453" y="5066101"/>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grpSp>
        <p:nvGrpSpPr>
          <p:cNvPr id="100" name="Group 99">
            <a:extLst>
              <a:ext uri="{FF2B5EF4-FFF2-40B4-BE49-F238E27FC236}">
                <a16:creationId xmlns:a16="http://schemas.microsoft.com/office/drawing/2014/main" id="{7A748316-5701-4B11-11DE-6CD79D0CB25A}"/>
              </a:ext>
            </a:extLst>
          </p:cNvPr>
          <p:cNvGrpSpPr/>
          <p:nvPr/>
        </p:nvGrpSpPr>
        <p:grpSpPr>
          <a:xfrm>
            <a:off x="3609326" y="5410125"/>
            <a:ext cx="1516689" cy="830385"/>
            <a:chOff x="6978908" y="5506377"/>
            <a:chExt cx="1516689" cy="830385"/>
          </a:xfrm>
        </p:grpSpPr>
        <p:cxnSp>
          <p:nvCxnSpPr>
            <p:cNvPr id="66" name="Straight Connector 65">
              <a:extLst>
                <a:ext uri="{FF2B5EF4-FFF2-40B4-BE49-F238E27FC236}">
                  <a16:creationId xmlns:a16="http://schemas.microsoft.com/office/drawing/2014/main" id="{4CC237CC-D176-C58D-BCCA-E3B413751F27}"/>
                </a:ext>
              </a:extLst>
            </p:cNvPr>
            <p:cNvCxnSpPr>
              <a:cxnSpLocks/>
            </p:cNvCxnSpPr>
            <p:nvPr/>
          </p:nvCxnSpPr>
          <p:spPr>
            <a:xfrm flipV="1">
              <a:off x="6978908" y="6229600"/>
              <a:ext cx="144000" cy="107162"/>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DBDD76C-2236-C999-A6D6-1A4A6E2AB261}"/>
                </a:ext>
              </a:extLst>
            </p:cNvPr>
            <p:cNvCxnSpPr>
              <a:cxnSpLocks/>
            </p:cNvCxnSpPr>
            <p:nvPr/>
          </p:nvCxnSpPr>
          <p:spPr>
            <a:xfrm>
              <a:off x="7123997" y="6229600"/>
              <a:ext cx="263944" cy="0"/>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301979-E1F9-809F-F89B-F8A4B80E124F}"/>
                </a:ext>
              </a:extLst>
            </p:cNvPr>
            <p:cNvCxnSpPr>
              <a:cxnSpLocks/>
            </p:cNvCxnSpPr>
            <p:nvPr/>
          </p:nvCxnSpPr>
          <p:spPr>
            <a:xfrm flipV="1">
              <a:off x="7387941" y="6063915"/>
              <a:ext cx="300037" cy="165685"/>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103292-023F-DA7B-9616-8ABCA147E263}"/>
                </a:ext>
              </a:extLst>
            </p:cNvPr>
            <p:cNvCxnSpPr>
              <a:cxnSpLocks/>
            </p:cNvCxnSpPr>
            <p:nvPr/>
          </p:nvCxnSpPr>
          <p:spPr>
            <a:xfrm flipH="1">
              <a:off x="7951922" y="5506377"/>
              <a:ext cx="243638" cy="557538"/>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946F618-F9F4-702F-A1F6-06CA576B677D}"/>
                </a:ext>
              </a:extLst>
            </p:cNvPr>
            <p:cNvCxnSpPr>
              <a:cxnSpLocks/>
            </p:cNvCxnSpPr>
            <p:nvPr/>
          </p:nvCxnSpPr>
          <p:spPr>
            <a:xfrm>
              <a:off x="8195560" y="5506377"/>
              <a:ext cx="300037" cy="157162"/>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5B585F9-D473-E29C-9DED-F6BB798F9F7E}"/>
                </a:ext>
              </a:extLst>
            </p:cNvPr>
            <p:cNvCxnSpPr>
              <a:cxnSpLocks/>
            </p:cNvCxnSpPr>
            <p:nvPr/>
          </p:nvCxnSpPr>
          <p:spPr>
            <a:xfrm>
              <a:off x="7687978" y="6063915"/>
              <a:ext cx="263944" cy="0"/>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151481D0-0C82-94D6-ED2C-BFFBF4FF641A}"/>
              </a:ext>
            </a:extLst>
          </p:cNvPr>
          <p:cNvSpPr txBox="1"/>
          <p:nvPr/>
        </p:nvSpPr>
        <p:spPr>
          <a:xfrm>
            <a:off x="1820652" y="2603774"/>
            <a:ext cx="1546449" cy="923330"/>
          </a:xfrm>
          <a:prstGeom prst="rect">
            <a:avLst/>
          </a:prstGeom>
          <a:noFill/>
        </p:spPr>
        <p:txBody>
          <a:bodyPr wrap="none" rtlCol="0">
            <a:spAutoFit/>
          </a:bodyPr>
          <a:lstStyle/>
          <a:p>
            <a:pPr algn="ctr"/>
            <a:r>
              <a:rPr lang="en-US" dirty="0"/>
              <a:t>Fit SSM &amp; </a:t>
            </a:r>
            <a:br>
              <a:rPr lang="en-US" dirty="0"/>
            </a:br>
            <a:r>
              <a:rPr lang="en-US" dirty="0"/>
              <a:t>simulate </a:t>
            </a:r>
            <a:br>
              <a:rPr lang="en-US" dirty="0"/>
            </a:br>
            <a:r>
              <a:rPr lang="en-US" dirty="0"/>
              <a:t>from posterior</a:t>
            </a:r>
          </a:p>
        </p:txBody>
      </p:sp>
      <p:sp>
        <p:nvSpPr>
          <p:cNvPr id="111" name="Right Arrow 110">
            <a:extLst>
              <a:ext uri="{FF2B5EF4-FFF2-40B4-BE49-F238E27FC236}">
                <a16:creationId xmlns:a16="http://schemas.microsoft.com/office/drawing/2014/main" id="{617437A8-1893-734F-13B6-A4D30D1D0CE5}"/>
              </a:ext>
            </a:extLst>
          </p:cNvPr>
          <p:cNvSpPr/>
          <p:nvPr/>
        </p:nvSpPr>
        <p:spPr>
          <a:xfrm>
            <a:off x="5304979" y="3548378"/>
            <a:ext cx="1149097" cy="29722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19AF45C8-D4A5-8D2F-EAF7-06286DEF0FF2}"/>
              </a:ext>
            </a:extLst>
          </p:cNvPr>
          <p:cNvSpPr txBox="1"/>
          <p:nvPr/>
        </p:nvSpPr>
        <p:spPr>
          <a:xfrm>
            <a:off x="5244489" y="2551363"/>
            <a:ext cx="1149097" cy="923330"/>
          </a:xfrm>
          <a:prstGeom prst="rect">
            <a:avLst/>
          </a:prstGeom>
          <a:noFill/>
        </p:spPr>
        <p:txBody>
          <a:bodyPr wrap="none" rtlCol="0">
            <a:spAutoFit/>
          </a:bodyPr>
          <a:lstStyle/>
          <a:p>
            <a:pPr algn="ctr"/>
            <a:r>
              <a:rPr lang="en-US" dirty="0"/>
              <a:t>Perform </a:t>
            </a:r>
            <a:br>
              <a:rPr lang="en-US" dirty="0"/>
            </a:br>
            <a:r>
              <a:rPr lang="en-US" dirty="0"/>
              <a:t>analysis</a:t>
            </a:r>
            <a:br>
              <a:rPr lang="en-US" dirty="0"/>
            </a:br>
            <a:r>
              <a:rPr lang="en-US" dirty="0"/>
              <a:t>of interest</a:t>
            </a:r>
          </a:p>
        </p:txBody>
      </p:sp>
      <mc:AlternateContent xmlns:mc="http://schemas.openxmlformats.org/markup-compatibility/2006">
        <mc:Choice xmlns:a14="http://schemas.microsoft.com/office/drawing/2010/main" Requires="a14">
          <p:sp>
            <p:nvSpPr>
              <p:cNvPr id="113" name="TextBox 112">
                <a:extLst>
                  <a:ext uri="{FF2B5EF4-FFF2-40B4-BE49-F238E27FC236}">
                    <a16:creationId xmlns:a16="http://schemas.microsoft.com/office/drawing/2014/main" id="{3D079125-303D-0B36-A6D1-D7FD1BC365DA}"/>
                  </a:ext>
                </a:extLst>
              </p:cNvPr>
              <p:cNvSpPr txBox="1"/>
              <p:nvPr/>
            </p:nvSpPr>
            <p:spPr>
              <a:xfrm>
                <a:off x="6368732" y="1791450"/>
                <a:ext cx="968791" cy="60555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CA" sz="3200" b="0" i="1" smtClean="0">
                              <a:solidFill>
                                <a:srgbClr val="4472C4"/>
                              </a:solidFill>
                              <a:latin typeface="Cambria Math" panose="02040503050406030204" pitchFamily="18" charset="0"/>
                            </a:rPr>
                          </m:ctrlPr>
                        </m:sSupPr>
                        <m:e>
                          <m:acc>
                            <m:accPr>
                              <m:chr m:val="̂"/>
                              <m:ctrlPr>
                                <a:rPr lang="en-CA" sz="3200" b="0" i="1" smtClean="0">
                                  <a:solidFill>
                                    <a:srgbClr val="4472C4"/>
                                  </a:solidFill>
                                  <a:latin typeface="Cambria Math" panose="02040503050406030204" pitchFamily="18" charset="0"/>
                                </a:rPr>
                              </m:ctrlPr>
                            </m:accPr>
                            <m:e>
                              <m:r>
                                <a:rPr lang="en-CA" sz="3200" b="0" i="1" smtClean="0">
                                  <a:solidFill>
                                    <a:srgbClr val="4472C4"/>
                                  </a:solidFill>
                                  <a:latin typeface="Cambria Math" panose="02040503050406030204" pitchFamily="18" charset="0"/>
                                </a:rPr>
                                <m:t>𝜃</m:t>
                              </m:r>
                            </m:e>
                          </m:acc>
                        </m:e>
                        <m:sup>
                          <m:r>
                            <a:rPr lang="en-CA" sz="3200" b="0" i="1" smtClean="0">
                              <a:solidFill>
                                <a:srgbClr val="4472C4"/>
                              </a:solidFill>
                              <a:latin typeface="Cambria Math" panose="02040503050406030204" pitchFamily="18" charset="0"/>
                            </a:rPr>
                            <m:t>(1)</m:t>
                          </m:r>
                        </m:sup>
                      </m:sSup>
                    </m:oMath>
                  </m:oMathPara>
                </a14:m>
                <a:endParaRPr lang="en-US" sz="3200" dirty="0"/>
              </a:p>
            </p:txBody>
          </p:sp>
        </mc:Choice>
        <mc:Fallback>
          <p:sp>
            <p:nvSpPr>
              <p:cNvPr id="113" name="TextBox 112">
                <a:extLst>
                  <a:ext uri="{FF2B5EF4-FFF2-40B4-BE49-F238E27FC236}">
                    <a16:creationId xmlns:a16="http://schemas.microsoft.com/office/drawing/2014/main" id="{3D079125-303D-0B36-A6D1-D7FD1BC365DA}"/>
                  </a:ext>
                </a:extLst>
              </p:cNvPr>
              <p:cNvSpPr txBox="1">
                <a:spLocks noRot="1" noChangeAspect="1" noMove="1" noResize="1" noEditPoints="1" noAdjustHandles="1" noChangeArrowheads="1" noChangeShapeType="1" noTextEdit="1"/>
              </p:cNvSpPr>
              <p:nvPr/>
            </p:nvSpPr>
            <p:spPr>
              <a:xfrm>
                <a:off x="6368732" y="1791450"/>
                <a:ext cx="968791" cy="605550"/>
              </a:xfrm>
              <a:prstGeom prst="rect">
                <a:avLst/>
              </a:prstGeom>
              <a:blipFill>
                <a:blip r:embed="rId3"/>
                <a:stretch>
                  <a:fillRect t="-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F77358DF-B38F-ECE2-F048-121DDC4307CE}"/>
                  </a:ext>
                </a:extLst>
              </p:cNvPr>
              <p:cNvSpPr txBox="1"/>
              <p:nvPr/>
            </p:nvSpPr>
            <p:spPr>
              <a:xfrm>
                <a:off x="6355401" y="3368358"/>
                <a:ext cx="968791" cy="60555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CA" sz="3200" b="0" i="1" smtClean="0">
                              <a:solidFill>
                                <a:srgbClr val="2F5597"/>
                              </a:solidFill>
                              <a:latin typeface="Cambria Math" panose="02040503050406030204" pitchFamily="18" charset="0"/>
                            </a:rPr>
                          </m:ctrlPr>
                        </m:sSupPr>
                        <m:e>
                          <m:acc>
                            <m:accPr>
                              <m:chr m:val="̂"/>
                              <m:ctrlPr>
                                <a:rPr lang="en-CA" sz="3200" b="0" i="1" smtClean="0">
                                  <a:solidFill>
                                    <a:srgbClr val="2F5597"/>
                                  </a:solidFill>
                                  <a:latin typeface="Cambria Math" panose="02040503050406030204" pitchFamily="18" charset="0"/>
                                </a:rPr>
                              </m:ctrlPr>
                            </m:accPr>
                            <m:e>
                              <m:r>
                                <a:rPr lang="en-CA" sz="3200" b="0" i="1" smtClean="0">
                                  <a:solidFill>
                                    <a:srgbClr val="2F5597"/>
                                  </a:solidFill>
                                  <a:latin typeface="Cambria Math" panose="02040503050406030204" pitchFamily="18" charset="0"/>
                                </a:rPr>
                                <m:t>𝜃</m:t>
                              </m:r>
                            </m:e>
                          </m:acc>
                        </m:e>
                        <m:sup>
                          <m:r>
                            <a:rPr lang="en-CA" sz="3200" b="0" i="1" smtClean="0">
                              <a:solidFill>
                                <a:srgbClr val="2F5597"/>
                              </a:solidFill>
                              <a:latin typeface="Cambria Math" panose="02040503050406030204" pitchFamily="18" charset="0"/>
                            </a:rPr>
                            <m:t>(2)</m:t>
                          </m:r>
                        </m:sup>
                      </m:sSup>
                    </m:oMath>
                  </m:oMathPara>
                </a14:m>
                <a:endParaRPr lang="en-US" sz="3200" dirty="0"/>
              </a:p>
            </p:txBody>
          </p:sp>
        </mc:Choice>
        <mc:Fallback>
          <p:sp>
            <p:nvSpPr>
              <p:cNvPr id="114" name="TextBox 113">
                <a:extLst>
                  <a:ext uri="{FF2B5EF4-FFF2-40B4-BE49-F238E27FC236}">
                    <a16:creationId xmlns:a16="http://schemas.microsoft.com/office/drawing/2014/main" id="{F77358DF-B38F-ECE2-F048-121DDC4307CE}"/>
                  </a:ext>
                </a:extLst>
              </p:cNvPr>
              <p:cNvSpPr txBox="1">
                <a:spLocks noRot="1" noChangeAspect="1" noMove="1" noResize="1" noEditPoints="1" noAdjustHandles="1" noChangeArrowheads="1" noChangeShapeType="1" noTextEdit="1"/>
              </p:cNvSpPr>
              <p:nvPr/>
            </p:nvSpPr>
            <p:spPr>
              <a:xfrm>
                <a:off x="6355401" y="3368358"/>
                <a:ext cx="968791" cy="605550"/>
              </a:xfrm>
              <a:prstGeom prst="rect">
                <a:avLst/>
              </a:prstGeom>
              <a:blipFill>
                <a:blip r:embed="rId4"/>
                <a:stretch>
                  <a:fillRect t="-104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795A9A9C-58ED-28B5-8CD8-9AFA11EB5517}"/>
                  </a:ext>
                </a:extLst>
              </p:cNvPr>
              <p:cNvSpPr txBox="1"/>
              <p:nvPr/>
            </p:nvSpPr>
            <p:spPr>
              <a:xfrm>
                <a:off x="6368732" y="5488706"/>
                <a:ext cx="1065869" cy="60555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CA" sz="3200" b="0" i="1" smtClean="0">
                              <a:solidFill>
                                <a:srgbClr val="0E03FD"/>
                              </a:solidFill>
                              <a:latin typeface="Cambria Math" panose="02040503050406030204" pitchFamily="18" charset="0"/>
                            </a:rPr>
                          </m:ctrlPr>
                        </m:sSupPr>
                        <m:e>
                          <m:acc>
                            <m:accPr>
                              <m:chr m:val="̂"/>
                              <m:ctrlPr>
                                <a:rPr lang="en-CA" sz="3200" b="0" i="1" smtClean="0">
                                  <a:solidFill>
                                    <a:srgbClr val="0E03FD"/>
                                  </a:solidFill>
                                  <a:latin typeface="Cambria Math" panose="02040503050406030204" pitchFamily="18" charset="0"/>
                                </a:rPr>
                              </m:ctrlPr>
                            </m:accPr>
                            <m:e>
                              <m:r>
                                <a:rPr lang="en-CA" sz="3200" b="0" i="1" smtClean="0">
                                  <a:solidFill>
                                    <a:srgbClr val="0E03FD"/>
                                  </a:solidFill>
                                  <a:latin typeface="Cambria Math" panose="02040503050406030204" pitchFamily="18" charset="0"/>
                                </a:rPr>
                                <m:t>𝜃</m:t>
                              </m:r>
                            </m:e>
                          </m:acc>
                        </m:e>
                        <m:sup>
                          <m:r>
                            <a:rPr lang="en-CA" sz="3200" b="0" i="1" smtClean="0">
                              <a:solidFill>
                                <a:srgbClr val="0E03FD"/>
                              </a:solidFill>
                              <a:latin typeface="Cambria Math" panose="02040503050406030204" pitchFamily="18" charset="0"/>
                            </a:rPr>
                            <m:t>(</m:t>
                          </m:r>
                          <m:r>
                            <a:rPr lang="en-CA" sz="3200" b="0" i="1" smtClean="0">
                              <a:solidFill>
                                <a:srgbClr val="0E03FD"/>
                              </a:solidFill>
                              <a:latin typeface="Cambria Math" panose="02040503050406030204" pitchFamily="18" charset="0"/>
                            </a:rPr>
                            <m:t>𝑀</m:t>
                          </m:r>
                          <m:r>
                            <a:rPr lang="en-CA" sz="3200" b="0" i="1" smtClean="0">
                              <a:solidFill>
                                <a:srgbClr val="0E03FD"/>
                              </a:solidFill>
                              <a:latin typeface="Cambria Math" panose="02040503050406030204" pitchFamily="18" charset="0"/>
                            </a:rPr>
                            <m:t>)</m:t>
                          </m:r>
                        </m:sup>
                      </m:sSup>
                    </m:oMath>
                  </m:oMathPara>
                </a14:m>
                <a:endParaRPr lang="en-US" sz="3200" dirty="0">
                  <a:solidFill>
                    <a:srgbClr val="0E03FD"/>
                  </a:solidFill>
                </a:endParaRPr>
              </a:p>
            </p:txBody>
          </p:sp>
        </mc:Choice>
        <mc:Fallback>
          <p:sp>
            <p:nvSpPr>
              <p:cNvPr id="115" name="TextBox 114">
                <a:extLst>
                  <a:ext uri="{FF2B5EF4-FFF2-40B4-BE49-F238E27FC236}">
                    <a16:creationId xmlns:a16="http://schemas.microsoft.com/office/drawing/2014/main" id="{795A9A9C-58ED-28B5-8CD8-9AFA11EB5517}"/>
                  </a:ext>
                </a:extLst>
              </p:cNvPr>
              <p:cNvSpPr txBox="1">
                <a:spLocks noRot="1" noChangeAspect="1" noMove="1" noResize="1" noEditPoints="1" noAdjustHandles="1" noChangeArrowheads="1" noChangeShapeType="1" noTextEdit="1"/>
              </p:cNvSpPr>
              <p:nvPr/>
            </p:nvSpPr>
            <p:spPr>
              <a:xfrm>
                <a:off x="6368732" y="5488706"/>
                <a:ext cx="1065869" cy="605550"/>
              </a:xfrm>
              <a:prstGeom prst="rect">
                <a:avLst/>
              </a:prstGeom>
              <a:blipFill>
                <a:blip r:embed="rId5"/>
                <a:stretch>
                  <a:fillRect t="-12245"/>
                </a:stretch>
              </a:blipFill>
            </p:spPr>
            <p:txBody>
              <a:bodyPr/>
              <a:lstStyle/>
              <a:p>
                <a:r>
                  <a:rPr lang="en-US">
                    <a:noFill/>
                  </a:rPr>
                  <a:t> </a:t>
                </a:r>
              </a:p>
            </p:txBody>
          </p:sp>
        </mc:Fallback>
      </mc:AlternateContent>
      <p:sp>
        <p:nvSpPr>
          <p:cNvPr id="118" name="Right Arrow 117">
            <a:extLst>
              <a:ext uri="{FF2B5EF4-FFF2-40B4-BE49-F238E27FC236}">
                <a16:creationId xmlns:a16="http://schemas.microsoft.com/office/drawing/2014/main" id="{18DBD604-3920-0175-A5F2-F3426DEFE974}"/>
              </a:ext>
            </a:extLst>
          </p:cNvPr>
          <p:cNvSpPr/>
          <p:nvPr/>
        </p:nvSpPr>
        <p:spPr>
          <a:xfrm>
            <a:off x="7295635" y="3548378"/>
            <a:ext cx="1065869" cy="34290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CA93DFF-BB87-F548-E998-CE6A70304327}"/>
              </a:ext>
            </a:extLst>
          </p:cNvPr>
          <p:cNvSpPr txBox="1"/>
          <p:nvPr/>
        </p:nvSpPr>
        <p:spPr>
          <a:xfrm>
            <a:off x="7280098" y="2846673"/>
            <a:ext cx="1089594" cy="646331"/>
          </a:xfrm>
          <a:prstGeom prst="rect">
            <a:avLst/>
          </a:prstGeom>
          <a:noFill/>
        </p:spPr>
        <p:txBody>
          <a:bodyPr wrap="none" rtlCol="0">
            <a:spAutoFit/>
          </a:bodyPr>
          <a:lstStyle/>
          <a:p>
            <a:pPr algn="ctr"/>
            <a:r>
              <a:rPr lang="en-US" dirty="0"/>
              <a:t>Combine </a:t>
            </a:r>
            <a:br>
              <a:rPr lang="en-US" dirty="0"/>
            </a:br>
            <a:r>
              <a:rPr lang="en-US" dirty="0"/>
              <a:t>estimates</a:t>
            </a:r>
          </a:p>
        </p:txBody>
      </p:sp>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88EBC748-B357-439E-3D06-02DB8C984904}"/>
                  </a:ext>
                </a:extLst>
              </p:cNvPr>
              <p:cNvSpPr txBox="1"/>
              <p:nvPr/>
            </p:nvSpPr>
            <p:spPr>
              <a:xfrm>
                <a:off x="8165751" y="2821809"/>
                <a:ext cx="4129563" cy="23383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CA" sz="2200" b="0" i="0" smtClean="0">
                          <a:latin typeface="Cambria Math" panose="02040503050406030204" pitchFamily="18" charset="0"/>
                        </a:rPr>
                        <m:t>var</m:t>
                      </m:r>
                      <m:d>
                        <m:dPr>
                          <m:ctrlPr>
                            <a:rPr lang="en-CA" sz="2200" b="0" i="1" smtClean="0">
                              <a:latin typeface="Cambria Math" panose="02040503050406030204" pitchFamily="18" charset="0"/>
                            </a:rPr>
                          </m:ctrlPr>
                        </m:dPr>
                        <m:e>
                          <m:acc>
                            <m:accPr>
                              <m:chr m:val="̅"/>
                              <m:ctrlPr>
                                <a:rPr lang="en-CA" sz="2200" b="0" i="1" smtClean="0">
                                  <a:latin typeface="Cambria Math" panose="02040503050406030204" pitchFamily="18" charset="0"/>
                                </a:rPr>
                              </m:ctrlPr>
                            </m:accPr>
                            <m:e>
                              <m:r>
                                <a:rPr lang="en-CA" sz="2200" b="0" i="1" smtClean="0">
                                  <a:latin typeface="Cambria Math" panose="02040503050406030204" pitchFamily="18" charset="0"/>
                                </a:rPr>
                                <m:t>𝜃</m:t>
                              </m:r>
                            </m:e>
                          </m:acc>
                        </m:e>
                      </m:d>
                      <m:r>
                        <a:rPr lang="en-CA" sz="2200" b="0" i="1" smtClean="0">
                          <a:latin typeface="Cambria Math" panose="02040503050406030204" pitchFamily="18" charset="0"/>
                        </a:rPr>
                        <m:t>=</m:t>
                      </m:r>
                    </m:oMath>
                    <m:oMath xmlns:m="http://schemas.openxmlformats.org/officeDocument/2006/math">
                      <m:nary>
                        <m:naryPr>
                          <m:chr m:val="∑"/>
                          <m:ctrlPr>
                            <a:rPr lang="en-CA" sz="2200" b="0" i="1" smtClean="0">
                              <a:latin typeface="Cambria Math" panose="02040503050406030204" pitchFamily="18" charset="0"/>
                            </a:rPr>
                          </m:ctrlPr>
                        </m:naryPr>
                        <m:sub>
                          <m:r>
                            <m:rPr>
                              <m:brk m:alnAt="23"/>
                            </m:rPr>
                            <a:rPr lang="en-CA" sz="2200" b="0" i="1" smtClean="0">
                              <a:latin typeface="Cambria Math" panose="02040503050406030204" pitchFamily="18" charset="0"/>
                            </a:rPr>
                            <m:t>𝑖</m:t>
                          </m:r>
                          <m:r>
                            <a:rPr lang="en-CA" sz="2200" b="0" i="1" smtClean="0">
                              <a:latin typeface="Cambria Math" panose="02040503050406030204" pitchFamily="18" charset="0"/>
                            </a:rPr>
                            <m:t>=1</m:t>
                          </m:r>
                        </m:sub>
                        <m:sup>
                          <m:r>
                            <a:rPr lang="en-CA" sz="2200" b="0" i="1" smtClean="0">
                              <a:latin typeface="Cambria Math" panose="02040503050406030204" pitchFamily="18" charset="0"/>
                            </a:rPr>
                            <m:t>𝑀</m:t>
                          </m:r>
                        </m:sup>
                        <m:e>
                          <m:r>
                            <m:rPr>
                              <m:sty m:val="p"/>
                            </m:rPr>
                            <a:rPr lang="en-CA" sz="2200" b="0" i="0" smtClean="0">
                              <a:latin typeface="Cambria Math" panose="02040503050406030204" pitchFamily="18" charset="0"/>
                            </a:rPr>
                            <m:t>var</m:t>
                          </m:r>
                        </m:e>
                      </m:nary>
                      <m:d>
                        <m:dPr>
                          <m:ctrlPr>
                            <a:rPr lang="en-CA" sz="2200" b="0" i="1" smtClean="0">
                              <a:latin typeface="Cambria Math" panose="02040503050406030204" pitchFamily="18" charset="0"/>
                            </a:rPr>
                          </m:ctrlPr>
                        </m:dPr>
                        <m:e>
                          <m:sSup>
                            <m:sSupPr>
                              <m:ctrlPr>
                                <a:rPr lang="en-CA" sz="2200" b="0" i="1" smtClean="0">
                                  <a:latin typeface="Cambria Math" panose="02040503050406030204" pitchFamily="18" charset="0"/>
                                </a:rPr>
                              </m:ctrlPr>
                            </m:sSupPr>
                            <m:e>
                              <m:acc>
                                <m:accPr>
                                  <m:chr m:val="̂"/>
                                  <m:ctrlPr>
                                    <a:rPr lang="en-CA" sz="2200" b="0" i="1" smtClean="0">
                                      <a:latin typeface="Cambria Math" panose="02040503050406030204" pitchFamily="18" charset="0"/>
                                    </a:rPr>
                                  </m:ctrlPr>
                                </m:accPr>
                                <m:e>
                                  <m:r>
                                    <a:rPr lang="en-CA" sz="2200" i="1" smtClean="0">
                                      <a:latin typeface="Cambria Math" panose="02040503050406030204" pitchFamily="18" charset="0"/>
                                    </a:rPr>
                                    <m:t>𝜃</m:t>
                                  </m:r>
                                </m:e>
                              </m:acc>
                            </m:e>
                            <m:sup>
                              <m:r>
                                <a:rPr lang="en-CA" sz="2200" b="0" i="1" smtClean="0">
                                  <a:latin typeface="Cambria Math" panose="02040503050406030204" pitchFamily="18" charset="0"/>
                                </a:rPr>
                                <m:t>(</m:t>
                              </m:r>
                              <m:r>
                                <a:rPr lang="en-CA" sz="2200" b="0" i="1" smtClean="0">
                                  <a:latin typeface="Cambria Math" panose="02040503050406030204" pitchFamily="18" charset="0"/>
                                </a:rPr>
                                <m:t>𝑖</m:t>
                              </m:r>
                              <m:r>
                                <a:rPr lang="en-CA" sz="2200" b="0" i="1" smtClean="0">
                                  <a:latin typeface="Cambria Math" panose="02040503050406030204" pitchFamily="18" charset="0"/>
                                </a:rPr>
                                <m:t>)</m:t>
                              </m:r>
                            </m:sup>
                          </m:sSup>
                        </m:e>
                      </m:d>
                      <m:r>
                        <a:rPr lang="en-CA" sz="2200" b="0" i="1" smtClean="0">
                          <a:latin typeface="Cambria Math" panose="02040503050406030204" pitchFamily="18" charset="0"/>
                        </a:rPr>
                        <m:t>+</m:t>
                      </m:r>
                    </m:oMath>
                    <m:oMath xmlns:m="http://schemas.openxmlformats.org/officeDocument/2006/math">
                      <m:d>
                        <m:dPr>
                          <m:ctrlPr>
                            <a:rPr lang="en-CA" sz="2200" b="0" i="1" smtClean="0">
                              <a:latin typeface="Cambria Math" panose="02040503050406030204" pitchFamily="18" charset="0"/>
                            </a:rPr>
                          </m:ctrlPr>
                        </m:dPr>
                        <m:e>
                          <m:r>
                            <a:rPr lang="en-CA" sz="2200" b="0" i="1" smtClean="0">
                              <a:latin typeface="Cambria Math" panose="02040503050406030204" pitchFamily="18" charset="0"/>
                            </a:rPr>
                            <m:t>1+</m:t>
                          </m:r>
                          <m:f>
                            <m:fPr>
                              <m:ctrlPr>
                                <a:rPr lang="en-CA" sz="2200" b="0" i="1" smtClean="0">
                                  <a:latin typeface="Cambria Math" panose="02040503050406030204" pitchFamily="18" charset="0"/>
                                </a:rPr>
                              </m:ctrlPr>
                            </m:fPr>
                            <m:num>
                              <m:r>
                                <a:rPr lang="en-CA" sz="2200" b="0" i="1" smtClean="0">
                                  <a:latin typeface="Cambria Math" panose="02040503050406030204" pitchFamily="18" charset="0"/>
                                </a:rPr>
                                <m:t>1</m:t>
                              </m:r>
                            </m:num>
                            <m:den>
                              <m:r>
                                <a:rPr lang="en-CA" sz="2200" b="0" i="1" smtClean="0">
                                  <a:latin typeface="Cambria Math" panose="02040503050406030204" pitchFamily="18" charset="0"/>
                                </a:rPr>
                                <m:t>𝑀</m:t>
                              </m:r>
                            </m:den>
                          </m:f>
                        </m:e>
                      </m:d>
                      <m:d>
                        <m:dPr>
                          <m:begChr m:val="["/>
                          <m:endChr m:val="]"/>
                          <m:ctrlPr>
                            <a:rPr lang="en-CA" sz="2200" b="0" i="1" smtClean="0">
                              <a:latin typeface="Cambria Math" panose="02040503050406030204" pitchFamily="18" charset="0"/>
                            </a:rPr>
                          </m:ctrlPr>
                        </m:dPr>
                        <m:e>
                          <m:f>
                            <m:fPr>
                              <m:ctrlPr>
                                <a:rPr lang="en-CA" sz="2200" b="0" i="1" smtClean="0">
                                  <a:latin typeface="Cambria Math" panose="02040503050406030204" pitchFamily="18" charset="0"/>
                                </a:rPr>
                              </m:ctrlPr>
                            </m:fPr>
                            <m:num>
                              <m:r>
                                <a:rPr lang="en-CA" sz="2200" b="0" i="1" smtClean="0">
                                  <a:latin typeface="Cambria Math" panose="02040503050406030204" pitchFamily="18" charset="0"/>
                                </a:rPr>
                                <m:t>1</m:t>
                              </m:r>
                            </m:num>
                            <m:den>
                              <m:r>
                                <a:rPr lang="en-CA" sz="2200" b="0" i="1" smtClean="0">
                                  <a:latin typeface="Cambria Math" panose="02040503050406030204" pitchFamily="18" charset="0"/>
                                </a:rPr>
                                <m:t>𝑀</m:t>
                              </m:r>
                              <m:r>
                                <a:rPr lang="en-CA" sz="2200" b="0" i="1" smtClean="0">
                                  <a:latin typeface="Cambria Math" panose="02040503050406030204" pitchFamily="18" charset="0"/>
                                </a:rPr>
                                <m:t>−1</m:t>
                              </m:r>
                            </m:den>
                          </m:f>
                          <m:nary>
                            <m:naryPr>
                              <m:chr m:val="∑"/>
                              <m:ctrlPr>
                                <a:rPr lang="en-CA" sz="2200" i="1">
                                  <a:latin typeface="Cambria Math" panose="02040503050406030204" pitchFamily="18" charset="0"/>
                                </a:rPr>
                              </m:ctrlPr>
                            </m:naryPr>
                            <m:sub>
                              <m:r>
                                <m:rPr>
                                  <m:brk m:alnAt="23"/>
                                </m:rPr>
                                <a:rPr lang="en-CA" sz="2200" i="1">
                                  <a:latin typeface="Cambria Math" panose="02040503050406030204" pitchFamily="18" charset="0"/>
                                </a:rPr>
                                <m:t>𝑖</m:t>
                              </m:r>
                              <m:r>
                                <a:rPr lang="en-CA" sz="2200" i="1">
                                  <a:latin typeface="Cambria Math" panose="02040503050406030204" pitchFamily="18" charset="0"/>
                                </a:rPr>
                                <m:t>=1</m:t>
                              </m:r>
                            </m:sub>
                            <m:sup>
                              <m:r>
                                <a:rPr lang="en-CA" sz="2200" i="1">
                                  <a:latin typeface="Cambria Math" panose="02040503050406030204" pitchFamily="18" charset="0"/>
                                </a:rPr>
                                <m:t>𝑀</m:t>
                              </m:r>
                            </m:sup>
                            <m:e>
                              <m:sSup>
                                <m:sSupPr>
                                  <m:ctrlPr>
                                    <a:rPr lang="en-CA" sz="2200" i="1">
                                      <a:latin typeface="Cambria Math" panose="02040503050406030204" pitchFamily="18" charset="0"/>
                                    </a:rPr>
                                  </m:ctrlPr>
                                </m:sSupPr>
                                <m:e>
                                  <m:d>
                                    <m:dPr>
                                      <m:ctrlPr>
                                        <a:rPr lang="en-CA" sz="2200" i="1">
                                          <a:latin typeface="Cambria Math" panose="02040503050406030204" pitchFamily="18" charset="0"/>
                                        </a:rPr>
                                      </m:ctrlPr>
                                    </m:dPr>
                                    <m:e>
                                      <m:sSup>
                                        <m:sSupPr>
                                          <m:ctrlPr>
                                            <a:rPr lang="en-CA" sz="2200" i="1">
                                              <a:latin typeface="Cambria Math" panose="02040503050406030204" pitchFamily="18" charset="0"/>
                                            </a:rPr>
                                          </m:ctrlPr>
                                        </m:sSupPr>
                                        <m:e>
                                          <m:acc>
                                            <m:accPr>
                                              <m:chr m:val="̂"/>
                                              <m:ctrlPr>
                                                <a:rPr lang="en-CA" sz="2200" i="1">
                                                  <a:latin typeface="Cambria Math" panose="02040503050406030204" pitchFamily="18" charset="0"/>
                                                </a:rPr>
                                              </m:ctrlPr>
                                            </m:accPr>
                                            <m:e>
                                              <m:r>
                                                <a:rPr lang="en-CA" sz="2200" i="1">
                                                  <a:latin typeface="Cambria Math" panose="02040503050406030204" pitchFamily="18" charset="0"/>
                                                </a:rPr>
                                                <m:t>𝜃</m:t>
                                              </m:r>
                                            </m:e>
                                          </m:acc>
                                        </m:e>
                                        <m:sup>
                                          <m:d>
                                            <m:dPr>
                                              <m:ctrlPr>
                                                <a:rPr lang="en-CA" sz="2200" i="1">
                                                  <a:latin typeface="Cambria Math" panose="02040503050406030204" pitchFamily="18" charset="0"/>
                                                </a:rPr>
                                              </m:ctrlPr>
                                            </m:dPr>
                                            <m:e>
                                              <m:r>
                                                <a:rPr lang="en-CA" sz="2200" i="1">
                                                  <a:latin typeface="Cambria Math" panose="02040503050406030204" pitchFamily="18" charset="0"/>
                                                </a:rPr>
                                                <m:t>𝑖</m:t>
                                              </m:r>
                                            </m:e>
                                          </m:d>
                                        </m:sup>
                                      </m:sSup>
                                      <m:r>
                                        <a:rPr lang="en-CA" sz="2200" i="1">
                                          <a:latin typeface="Cambria Math" panose="02040503050406030204" pitchFamily="18" charset="0"/>
                                        </a:rPr>
                                        <m:t>−</m:t>
                                      </m:r>
                                      <m:acc>
                                        <m:accPr>
                                          <m:chr m:val="̅"/>
                                          <m:ctrlPr>
                                            <a:rPr lang="en-CA" sz="2200" i="1">
                                              <a:latin typeface="Cambria Math" panose="02040503050406030204" pitchFamily="18" charset="0"/>
                                            </a:rPr>
                                          </m:ctrlPr>
                                        </m:accPr>
                                        <m:e>
                                          <m:r>
                                            <a:rPr lang="en-CA" sz="2200" i="1">
                                              <a:latin typeface="Cambria Math" panose="02040503050406030204" pitchFamily="18" charset="0"/>
                                            </a:rPr>
                                            <m:t>𝜃</m:t>
                                          </m:r>
                                        </m:e>
                                      </m:acc>
                                    </m:e>
                                  </m:d>
                                </m:e>
                                <m:sup>
                                  <m:r>
                                    <a:rPr lang="en-CA" sz="2200" i="1">
                                      <a:latin typeface="Cambria Math" panose="02040503050406030204" pitchFamily="18" charset="0"/>
                                    </a:rPr>
                                    <m:t>2</m:t>
                                  </m:r>
                                </m:sup>
                              </m:sSup>
                            </m:e>
                          </m:nary>
                        </m:e>
                      </m:d>
                    </m:oMath>
                  </m:oMathPara>
                </a14:m>
                <a:endParaRPr lang="en-US" sz="2200" dirty="0"/>
              </a:p>
            </p:txBody>
          </p:sp>
        </mc:Choice>
        <mc:Fallback>
          <p:sp>
            <p:nvSpPr>
              <p:cNvPr id="121" name="TextBox 120">
                <a:extLst>
                  <a:ext uri="{FF2B5EF4-FFF2-40B4-BE49-F238E27FC236}">
                    <a16:creationId xmlns:a16="http://schemas.microsoft.com/office/drawing/2014/main" id="{88EBC748-B357-439E-3D06-02DB8C984904}"/>
                  </a:ext>
                </a:extLst>
              </p:cNvPr>
              <p:cNvSpPr txBox="1">
                <a:spLocks noRot="1" noChangeAspect="1" noMove="1" noResize="1" noEditPoints="1" noAdjustHandles="1" noChangeArrowheads="1" noChangeShapeType="1" noTextEdit="1"/>
              </p:cNvSpPr>
              <p:nvPr/>
            </p:nvSpPr>
            <p:spPr>
              <a:xfrm>
                <a:off x="8165751" y="2821809"/>
                <a:ext cx="4129563" cy="2338397"/>
              </a:xfrm>
              <a:prstGeom prst="rect">
                <a:avLst/>
              </a:prstGeom>
              <a:blipFill>
                <a:blip r:embed="rId6"/>
                <a:stretch>
                  <a:fillRect l="-21166" t="-30270" b="-69730"/>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37C399A2-3845-E92A-3345-CFEB75739DB7}"/>
              </a:ext>
            </a:extLst>
          </p:cNvPr>
          <p:cNvSpPr txBox="1"/>
          <p:nvPr/>
        </p:nvSpPr>
        <p:spPr>
          <a:xfrm>
            <a:off x="4148474" y="4677188"/>
            <a:ext cx="738664" cy="411331"/>
          </a:xfrm>
          <a:prstGeom prst="rect">
            <a:avLst/>
          </a:prstGeom>
          <a:noFill/>
        </p:spPr>
        <p:txBody>
          <a:bodyPr vert="vert" wrap="none" rtlCol="0">
            <a:spAutoFit/>
          </a:bodyPr>
          <a:lstStyle/>
          <a:p>
            <a:r>
              <a:rPr lang="en-US" sz="3600" dirty="0"/>
              <a:t>…</a:t>
            </a:r>
          </a:p>
        </p:txBody>
      </p:sp>
    </p:spTree>
    <p:extLst>
      <p:ext uri="{BB962C8B-B14F-4D97-AF65-F5344CB8AC3E}">
        <p14:creationId xmlns:p14="http://schemas.microsoft.com/office/powerpoint/2010/main" val="360995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BD4F9E-AB0A-A1A5-6257-C3976720D111}"/>
              </a:ext>
            </a:extLst>
          </p:cNvPr>
          <p:cNvSpPr>
            <a:spLocks noGrp="1"/>
          </p:cNvSpPr>
          <p:nvPr>
            <p:ph type="title"/>
          </p:nvPr>
        </p:nvSpPr>
        <p:spPr/>
        <p:txBody>
          <a:bodyPr/>
          <a:lstStyle/>
          <a:p>
            <a:pPr algn="ctr"/>
            <a:r>
              <a:rPr lang="en-US" dirty="0">
                <a:solidFill>
                  <a:srgbClr val="FF2F92"/>
                </a:solidFill>
              </a:rPr>
              <a:t>Let’s start applying these concepts in R!</a:t>
            </a:r>
          </a:p>
        </p:txBody>
      </p:sp>
      <p:sp>
        <p:nvSpPr>
          <p:cNvPr id="5" name="Text Placeholder 4">
            <a:extLst>
              <a:ext uri="{FF2B5EF4-FFF2-40B4-BE49-F238E27FC236}">
                <a16:creationId xmlns:a16="http://schemas.microsoft.com/office/drawing/2014/main" id="{409F900C-91E7-E2DA-FB13-EC4C683D49C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3358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2826</Words>
  <Application>Microsoft Macintosh PowerPoint</Application>
  <PresentationFormat>Widescreen</PresentationFormat>
  <Paragraphs>406</Paragraphs>
  <Slides>38</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 to handle error</vt:lpstr>
      <vt:lpstr>State-space model to handle error</vt:lpstr>
      <vt:lpstr>State-space models</vt:lpstr>
      <vt:lpstr>State-space models</vt:lpstr>
      <vt:lpstr>CTCRW with crawl (via momentuHMM)</vt:lpstr>
      <vt:lpstr>CTCRW with crawl (via momentuHMM)</vt:lpstr>
      <vt:lpstr>CTCRW with crawl (via momentuHMM)</vt:lpstr>
      <vt:lpstr>CTCRW with crawl (via momentuHMM)</vt:lpstr>
      <vt:lpstr>CTCRW with crawl (via momentuHMM)</vt:lpstr>
      <vt:lpstr>aniMotum – CRW version</vt:lpstr>
      <vt:lpstr>aniMotum – mp version</vt:lpstr>
      <vt:lpstr>aniMotum – mp version</vt:lpstr>
      <vt:lpstr>aniMotum – mp version</vt:lpstr>
      <vt:lpstr>PowerPoint Presentation</vt:lpstr>
      <vt:lpstr>State-space models</vt:lpstr>
      <vt:lpstr>PowerPoint Presentation</vt:lpstr>
      <vt:lpstr>State-space models</vt:lpstr>
      <vt:lpstr>Multiple imputation</vt:lpstr>
      <vt:lpstr>Multiple imputation</vt:lpstr>
      <vt:lpstr>Let’s start applying these concepts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74</cp:revision>
  <dcterms:created xsi:type="dcterms:W3CDTF">2025-05-06T00:53:40Z</dcterms:created>
  <dcterms:modified xsi:type="dcterms:W3CDTF">2025-05-17T16:33:36Z</dcterms:modified>
</cp:coreProperties>
</file>